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4"/>
  </p:notesMasterIdLst>
  <p:sldIdLst>
    <p:sldId id="256" r:id="rId2"/>
    <p:sldId id="257" r:id="rId3"/>
    <p:sldId id="309" r:id="rId4"/>
    <p:sldId id="265" r:id="rId5"/>
    <p:sldId id="264" r:id="rId6"/>
    <p:sldId id="263" r:id="rId7"/>
    <p:sldId id="259" r:id="rId8"/>
    <p:sldId id="267" r:id="rId9"/>
    <p:sldId id="268" r:id="rId10"/>
    <p:sldId id="272" r:id="rId11"/>
    <p:sldId id="271" r:id="rId12"/>
    <p:sldId id="270" r:id="rId13"/>
    <p:sldId id="273" r:id="rId14"/>
    <p:sldId id="276" r:id="rId15"/>
    <p:sldId id="277" r:id="rId16"/>
    <p:sldId id="278" r:id="rId17"/>
    <p:sldId id="274" r:id="rId18"/>
    <p:sldId id="275" r:id="rId19"/>
    <p:sldId id="289" r:id="rId20"/>
    <p:sldId id="287" r:id="rId21"/>
    <p:sldId id="288" r:id="rId22"/>
    <p:sldId id="286" r:id="rId23"/>
    <p:sldId id="281" r:id="rId24"/>
    <p:sldId id="285" r:id="rId25"/>
    <p:sldId id="284" r:id="rId26"/>
    <p:sldId id="283" r:id="rId27"/>
    <p:sldId id="312" r:id="rId28"/>
    <p:sldId id="291" r:id="rId29"/>
    <p:sldId id="310" r:id="rId30"/>
    <p:sldId id="290" r:id="rId31"/>
    <p:sldId id="295" r:id="rId32"/>
    <p:sldId id="294" r:id="rId33"/>
    <p:sldId id="302" r:id="rId34"/>
    <p:sldId id="301" r:id="rId35"/>
    <p:sldId id="300" r:id="rId36"/>
    <p:sldId id="298" r:id="rId37"/>
    <p:sldId id="296" r:id="rId38"/>
    <p:sldId id="304" r:id="rId39"/>
    <p:sldId id="303" r:id="rId40"/>
    <p:sldId id="305" r:id="rId41"/>
    <p:sldId id="311" r:id="rId42"/>
    <p:sldId id="30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80" autoAdjust="0"/>
  </p:normalViewPr>
  <p:slideViewPr>
    <p:cSldViewPr>
      <p:cViewPr>
        <p:scale>
          <a:sx n="86" d="100"/>
          <a:sy n="86" d="100"/>
        </p:scale>
        <p:origin x="-826" y="10"/>
      </p:cViewPr>
      <p:guideLst>
        <p:guide orient="horz" pos="2160"/>
        <p:guide pos="2880"/>
      </p:guideLst>
    </p:cSldViewPr>
  </p:slideViewPr>
  <p:outlineViewPr>
    <p:cViewPr>
      <p:scale>
        <a:sx n="33" d="100"/>
        <a:sy n="33" d="100"/>
      </p:scale>
      <p:origin x="0" y="7592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59537E-2AAF-4ACB-885B-1E8B9F89F380}" type="datetimeFigureOut">
              <a:rPr lang="en-US" smtClean="0"/>
              <a:t>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49D514-8D28-4505-BC27-ADF4D44A8D8F}" type="slidenum">
              <a:rPr lang="en-US" smtClean="0"/>
              <a:t>‹#›</a:t>
            </a:fld>
            <a:endParaRPr lang="en-US"/>
          </a:p>
        </p:txBody>
      </p:sp>
    </p:spTree>
    <p:extLst>
      <p:ext uri="{BB962C8B-B14F-4D97-AF65-F5344CB8AC3E}">
        <p14:creationId xmlns:p14="http://schemas.microsoft.com/office/powerpoint/2010/main" val="3356254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49D514-8D28-4505-BC27-ADF4D44A8D8F}" type="slidenum">
              <a:rPr lang="en-US" smtClean="0"/>
              <a:t>2</a:t>
            </a:fld>
            <a:endParaRPr lang="en-US"/>
          </a:p>
        </p:txBody>
      </p:sp>
    </p:spTree>
    <p:extLst>
      <p:ext uri="{BB962C8B-B14F-4D97-AF65-F5344CB8AC3E}">
        <p14:creationId xmlns:p14="http://schemas.microsoft.com/office/powerpoint/2010/main" val="2047740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baseline="0" dirty="0" smtClean="0"/>
          </a:p>
          <a:p>
            <a:endParaRPr lang="en-US" dirty="0"/>
          </a:p>
        </p:txBody>
      </p:sp>
      <p:sp>
        <p:nvSpPr>
          <p:cNvPr id="4" name="Slide Number Placeholder 3"/>
          <p:cNvSpPr>
            <a:spLocks noGrp="1"/>
          </p:cNvSpPr>
          <p:nvPr>
            <p:ph type="sldNum" sz="quarter" idx="10"/>
          </p:nvPr>
        </p:nvSpPr>
        <p:spPr/>
        <p:txBody>
          <a:bodyPr/>
          <a:lstStyle/>
          <a:p>
            <a:fld id="{A849D514-8D28-4505-BC27-ADF4D44A8D8F}" type="slidenum">
              <a:rPr lang="en-US" smtClean="0"/>
              <a:t>33</a:t>
            </a:fld>
            <a:endParaRPr lang="en-US"/>
          </a:p>
        </p:txBody>
      </p:sp>
    </p:spTree>
    <p:extLst>
      <p:ext uri="{BB962C8B-B14F-4D97-AF65-F5344CB8AC3E}">
        <p14:creationId xmlns:p14="http://schemas.microsoft.com/office/powerpoint/2010/main" val="3825779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1F13E805-D9B6-426D-9587-6F5B79D83636}"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3B211-8E56-490C-9F0D-250380406752}" type="slidenum">
              <a:rPr lang="en-US" smtClean="0"/>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13E805-D9B6-426D-9587-6F5B79D83636}"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3B211-8E56-490C-9F0D-25038040675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13E805-D9B6-426D-9587-6F5B79D83636}"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3B211-8E56-490C-9F0D-25038040675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13E805-D9B6-426D-9587-6F5B79D83636}"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3B211-8E56-490C-9F0D-25038040675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1F13E805-D9B6-426D-9587-6F5B79D83636}" type="datetimeFigureOut">
              <a:rPr lang="en-US" smtClean="0"/>
              <a:t>2/7/2018</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6763B211-8E56-490C-9F0D-25038040675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13E805-D9B6-426D-9587-6F5B79D83636}"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3B211-8E56-490C-9F0D-25038040675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13E805-D9B6-426D-9587-6F5B79D83636}" type="datetimeFigureOut">
              <a:rPr lang="en-US" smtClean="0"/>
              <a:t>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63B211-8E56-490C-9F0D-25038040675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13E805-D9B6-426D-9587-6F5B79D83636}" type="datetimeFigureOut">
              <a:rPr lang="en-US" smtClean="0"/>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63B211-8E56-490C-9F0D-25038040675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13E805-D9B6-426D-9587-6F5B79D83636}" type="datetimeFigureOut">
              <a:rPr lang="en-US" smtClean="0"/>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63B211-8E56-490C-9F0D-25038040675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F13E805-D9B6-426D-9587-6F5B79D83636}"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3B211-8E56-490C-9F0D-250380406752}" type="slidenum">
              <a:rPr lang="en-US" smtClean="0"/>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1F13E805-D9B6-426D-9587-6F5B79D83636}"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3B211-8E56-490C-9F0D-250380406752}" type="slidenum">
              <a:rPr lang="en-US" smtClean="0"/>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1F13E805-D9B6-426D-9587-6F5B79D83636}" type="datetimeFigureOut">
              <a:rPr lang="en-US" smtClean="0"/>
              <a:t>2/7/2018</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6763B211-8E56-490C-9F0D-25038040675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4.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1.png"/><Relationship Id="rId9" Type="http://schemas.openxmlformats.org/officeDocument/2006/relationships/image" Target="../media/image40.pn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59.png"/><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70.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40.png"/><Relationship Id="rId7" Type="http://schemas.openxmlformats.org/officeDocument/2006/relationships/image" Target="../media/image99.png"/><Relationship Id="rId2" Type="http://schemas.openxmlformats.org/officeDocument/2006/relationships/image" Target="../media/image930.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99.png"/><Relationship Id="rId3" Type="http://schemas.openxmlformats.org/officeDocument/2006/relationships/image" Target="../media/image118.png"/><Relationship Id="rId7" Type="http://schemas.openxmlformats.org/officeDocument/2006/relationships/image" Target="../media/image68.png"/><Relationship Id="rId12" Type="http://schemas.openxmlformats.org/officeDocument/2006/relationships/image" Target="../media/image9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97.png"/><Relationship Id="rId5" Type="http://schemas.openxmlformats.org/officeDocument/2006/relationships/image" Target="../media/image64.png"/><Relationship Id="rId15" Type="http://schemas.openxmlformats.org/officeDocument/2006/relationships/image" Target="../media/image120.png"/><Relationship Id="rId10" Type="http://schemas.openxmlformats.org/officeDocument/2006/relationships/image" Target="../media/image96.png"/><Relationship Id="rId4" Type="http://schemas.openxmlformats.org/officeDocument/2006/relationships/image" Target="../media/image62.png"/><Relationship Id="rId9" Type="http://schemas.openxmlformats.org/officeDocument/2006/relationships/image" Target="../media/image119.png"/><Relationship Id="rId1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7.png"/><Relationship Id="rId3" Type="http://schemas.openxmlformats.org/officeDocument/2006/relationships/image" Target="../media/image80.png"/><Relationship Id="rId7" Type="http://schemas.openxmlformats.org/officeDocument/2006/relationships/image" Target="../media/image85.png"/><Relationship Id="rId12" Type="http://schemas.openxmlformats.org/officeDocument/2006/relationships/image" Target="../media/image125.png"/><Relationship Id="rId2"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124.png"/><Relationship Id="rId5" Type="http://schemas.openxmlformats.org/officeDocument/2006/relationships/image" Target="../media/image83.png"/><Relationship Id="rId10" Type="http://schemas.openxmlformats.org/officeDocument/2006/relationships/image" Target="../media/image123.png"/><Relationship Id="rId4" Type="http://schemas.openxmlformats.org/officeDocument/2006/relationships/image" Target="../media/image82.png"/><Relationship Id="rId9" Type="http://schemas.openxmlformats.org/officeDocument/2006/relationships/image" Target="../media/image122.png"/><Relationship Id="rId14" Type="http://schemas.openxmlformats.org/officeDocument/2006/relationships/image" Target="../media/image126.png"/></Relationships>
</file>

<file path=ppt/slides/_rels/slide3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8.png"/><Relationship Id="rId7"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5.png"/></Relationships>
</file>

<file path=ppt/slides/_rels/slide3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26.png"/><Relationship Id="rId7" Type="http://schemas.openxmlformats.org/officeDocument/2006/relationships/image" Target="../media/image146.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44.png"/><Relationship Id="rId4" Type="http://schemas.openxmlformats.org/officeDocument/2006/relationships/image" Target="../media/image1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2299414"/>
            <a:ext cx="6400800" cy="2585323"/>
          </a:xfrm>
          <a:prstGeom prst="rect">
            <a:avLst/>
          </a:prstGeom>
          <a:noFill/>
        </p:spPr>
        <p:txBody>
          <a:bodyPr wrap="square" rtlCol="0">
            <a:spAutoFit/>
          </a:bodyPr>
          <a:lstStyle/>
          <a:p>
            <a:pPr algn="r"/>
            <a:r>
              <a:rPr lang="el-GR" dirty="0" smtClean="0">
                <a:solidFill>
                  <a:schemeClr val="bg2"/>
                </a:solidFill>
              </a:rPr>
              <a:t>Εργασία στο μάθημα Δ2</a:t>
            </a:r>
            <a:r>
              <a:rPr lang="en-US" dirty="0" smtClean="0">
                <a:solidFill>
                  <a:schemeClr val="bg2"/>
                </a:solidFill>
              </a:rPr>
              <a:t>:</a:t>
            </a:r>
            <a:r>
              <a:rPr lang="el-GR" dirty="0" smtClean="0">
                <a:solidFill>
                  <a:schemeClr val="bg2"/>
                </a:solidFill>
              </a:rPr>
              <a:t> </a:t>
            </a:r>
            <a:endParaRPr lang="en-US" dirty="0" smtClean="0">
              <a:solidFill>
                <a:schemeClr val="bg2"/>
              </a:solidFill>
            </a:endParaRPr>
          </a:p>
          <a:p>
            <a:pPr algn="r"/>
            <a:r>
              <a:rPr lang="el-GR" dirty="0" smtClean="0">
                <a:solidFill>
                  <a:schemeClr val="bg2"/>
                </a:solidFill>
              </a:rPr>
              <a:t>Στατιστική Ανάλυση Δικτύων</a:t>
            </a:r>
          </a:p>
          <a:p>
            <a:pPr algn="r"/>
            <a:r>
              <a:rPr lang="el-GR" dirty="0">
                <a:solidFill>
                  <a:schemeClr val="bg2"/>
                </a:solidFill>
              </a:rPr>
              <a:t>σ</a:t>
            </a:r>
            <a:r>
              <a:rPr lang="el-GR" dirty="0" smtClean="0">
                <a:solidFill>
                  <a:schemeClr val="bg2"/>
                </a:solidFill>
              </a:rPr>
              <a:t>την ενότητα «Δίκτυα Χρονοσειρών»</a:t>
            </a:r>
          </a:p>
          <a:p>
            <a:pPr algn="r"/>
            <a:endParaRPr lang="el-GR" dirty="0">
              <a:solidFill>
                <a:schemeClr val="bg2"/>
              </a:solidFill>
            </a:endParaRPr>
          </a:p>
          <a:p>
            <a:pPr algn="r"/>
            <a:r>
              <a:rPr lang="el-GR" dirty="0" smtClean="0">
                <a:solidFill>
                  <a:schemeClr val="bg2"/>
                </a:solidFill>
              </a:rPr>
              <a:t>Καθηγητής</a:t>
            </a:r>
            <a:r>
              <a:rPr lang="en-US" dirty="0" smtClean="0">
                <a:solidFill>
                  <a:schemeClr val="bg2"/>
                </a:solidFill>
              </a:rPr>
              <a:t>:</a:t>
            </a:r>
            <a:r>
              <a:rPr lang="el-GR" dirty="0" smtClean="0">
                <a:solidFill>
                  <a:schemeClr val="bg2"/>
                </a:solidFill>
              </a:rPr>
              <a:t> Κουγιουμτζής Δ.</a:t>
            </a:r>
          </a:p>
          <a:p>
            <a:pPr algn="r"/>
            <a:r>
              <a:rPr lang="el-GR" dirty="0" smtClean="0">
                <a:solidFill>
                  <a:schemeClr val="bg2"/>
                </a:solidFill>
              </a:rPr>
              <a:t>Φοιτητές</a:t>
            </a:r>
            <a:r>
              <a:rPr lang="en-US" dirty="0" smtClean="0">
                <a:solidFill>
                  <a:schemeClr val="bg2"/>
                </a:solidFill>
              </a:rPr>
              <a:t>: </a:t>
            </a:r>
            <a:r>
              <a:rPr lang="el-GR" dirty="0" smtClean="0">
                <a:solidFill>
                  <a:schemeClr val="bg2"/>
                </a:solidFill>
              </a:rPr>
              <a:t>Γεωργούλης Φ</a:t>
            </a:r>
            <a:r>
              <a:rPr lang="en-US" dirty="0" smtClean="0">
                <a:solidFill>
                  <a:schemeClr val="bg2"/>
                </a:solidFill>
              </a:rPr>
              <a:t>.</a:t>
            </a:r>
            <a:r>
              <a:rPr lang="el-GR" dirty="0" smtClean="0">
                <a:solidFill>
                  <a:schemeClr val="bg2"/>
                </a:solidFill>
              </a:rPr>
              <a:t>, Φουδούλη </a:t>
            </a:r>
            <a:r>
              <a:rPr lang="en-US" dirty="0" smtClean="0">
                <a:solidFill>
                  <a:schemeClr val="bg2"/>
                </a:solidFill>
              </a:rPr>
              <a:t>A.</a:t>
            </a:r>
            <a:endParaRPr lang="el-GR" dirty="0" smtClean="0">
              <a:solidFill>
                <a:schemeClr val="bg2"/>
              </a:solidFill>
            </a:endParaRPr>
          </a:p>
          <a:p>
            <a:endParaRPr lang="el-GR" dirty="0"/>
          </a:p>
          <a:p>
            <a:endParaRPr lang="el-GR" dirty="0" smtClean="0"/>
          </a:p>
          <a:p>
            <a:endParaRPr lang="en-US" dirty="0"/>
          </a:p>
        </p:txBody>
      </p:sp>
      <p:sp>
        <p:nvSpPr>
          <p:cNvPr id="3" name="TextBox 2"/>
          <p:cNvSpPr txBox="1"/>
          <p:nvPr/>
        </p:nvSpPr>
        <p:spPr>
          <a:xfrm>
            <a:off x="2731605" y="990600"/>
            <a:ext cx="3200400" cy="646331"/>
          </a:xfrm>
          <a:prstGeom prst="rect">
            <a:avLst/>
          </a:prstGeom>
          <a:noFill/>
        </p:spPr>
        <p:txBody>
          <a:bodyPr wrap="square" rtlCol="0">
            <a:spAutoFit/>
          </a:bodyPr>
          <a:lstStyle/>
          <a:p>
            <a:pPr algn="r"/>
            <a:r>
              <a:rPr lang="el-GR" b="1" dirty="0" smtClean="0"/>
              <a:t>ΔΠΜΣ «Πολύπλοκα Συστήματα και Δίκτυα»</a:t>
            </a:r>
            <a:endParaRPr lang="en-US" b="1" dirty="0"/>
          </a:p>
        </p:txBody>
      </p:sp>
      <p:pic>
        <p:nvPicPr>
          <p:cNvPr id="4098" name="Picture 2" descr="C:\Users\xx\Desktop\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2005" y="561848"/>
            <a:ext cx="184039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7513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marL="0" indent="0">
              <a:buNone/>
            </a:pPr>
            <a:r>
              <a:rPr lang="el-GR" sz="1800" dirty="0" smtClean="0"/>
              <a:t>Από όλους τους προηγούμενους πίνακες κατασκευάστηκε</a:t>
            </a:r>
            <a:r>
              <a:rPr lang="en-US" sz="1800" dirty="0" smtClean="0"/>
              <a:t> </a:t>
            </a:r>
            <a:r>
              <a:rPr lang="el-GR" sz="1800" dirty="0" smtClean="0"/>
              <a:t>ο </a:t>
            </a:r>
            <a:r>
              <a:rPr lang="en-US" sz="1800" dirty="0" smtClean="0"/>
              <a:t>normalized correlation matrix </a:t>
            </a:r>
            <a:r>
              <a:rPr lang="el-GR" sz="1800" dirty="0" smtClean="0"/>
              <a:t>πολλαπλασιάζοντας κάθε στοιχείο των προηγούμενων πινάκαν επί 1/15 και στη συνέχεια προσθέτοντάς τα.</a:t>
            </a:r>
          </a:p>
          <a:p>
            <a:pPr marL="0" indent="0">
              <a:buNone/>
            </a:pPr>
            <a:r>
              <a:rPr lang="el-GR" sz="1800" dirty="0" smtClean="0"/>
              <a:t>Οι τιμές πλέον βρίσκονται στο [0,1] και όχι στο {0,1}. </a:t>
            </a:r>
          </a:p>
          <a:p>
            <a:pPr marL="0" indent="0">
              <a:buNone/>
            </a:pPr>
            <a:r>
              <a:rPr lang="el-GR" sz="1800" dirty="0" smtClean="0"/>
              <a:t>Κατασκευάστηκε και το σταθμισμένο δίκτυο που προκύπτει από αυτόν.</a:t>
            </a:r>
          </a:p>
          <a:p>
            <a:pPr marL="0" indent="0">
              <a:buNone/>
            </a:pPr>
            <a:endParaRPr lang="en-US" sz="1800" dirty="0"/>
          </a:p>
        </p:txBody>
      </p:sp>
      <p:sp>
        <p:nvSpPr>
          <p:cNvPr id="5" name="TextBox 4"/>
          <p:cNvSpPr txBox="1"/>
          <p:nvPr/>
        </p:nvSpPr>
        <p:spPr>
          <a:xfrm>
            <a:off x="457200" y="315543"/>
            <a:ext cx="5791200" cy="523220"/>
          </a:xfrm>
          <a:prstGeom prst="rect">
            <a:avLst/>
          </a:prstGeom>
          <a:noFill/>
        </p:spPr>
        <p:txBody>
          <a:bodyPr wrap="square" rtlCol="0">
            <a:spAutoFit/>
          </a:bodyPr>
          <a:lstStyle/>
          <a:p>
            <a:r>
              <a:rPr lang="en-US" sz="2800" dirty="0" smtClean="0"/>
              <a:t>Normalized </a:t>
            </a:r>
            <a:r>
              <a:rPr lang="en-US" sz="2800" dirty="0" err="1" smtClean="0"/>
              <a:t>Colormap</a:t>
            </a:r>
            <a:endParaRPr lang="el-GR" sz="2800" dirty="0" smtClean="0"/>
          </a:p>
        </p:txBody>
      </p:sp>
      <p:pic>
        <p:nvPicPr>
          <p:cNvPr id="4098" name="Picture 2" descr="C:\Users\xx\Desktop\ergasiaD2\CrossCorrelationT=0\NormalizedCrossC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09800"/>
            <a:ext cx="55514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xx\Desktop\ergasiaD2\NormalizedNetwo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215" y="1828800"/>
            <a:ext cx="5735637"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1000"/>
                                        <p:tgtEl>
                                          <p:spTgt spid="5122"/>
                                        </p:tgtEl>
                                      </p:cBhvr>
                                    </p:animEffect>
                                    <p:anim calcmode="lin" valueType="num">
                                      <p:cBhvr>
                                        <p:cTn id="15" dur="1000" fill="hold"/>
                                        <p:tgtEl>
                                          <p:spTgt spid="5122"/>
                                        </p:tgtEl>
                                        <p:attrNameLst>
                                          <p:attrName>ppt_x</p:attrName>
                                        </p:attrNameLst>
                                      </p:cBhvr>
                                      <p:tavLst>
                                        <p:tav tm="0">
                                          <p:val>
                                            <p:strVal val="#ppt_x"/>
                                          </p:val>
                                        </p:tav>
                                        <p:tav tm="100000">
                                          <p:val>
                                            <p:strVal val="#ppt_x"/>
                                          </p:val>
                                        </p:tav>
                                      </p:tavLst>
                                    </p:anim>
                                    <p:anim calcmode="lin" valueType="num">
                                      <p:cBhvr>
                                        <p:cTn id="16"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marL="0" indent="0">
              <a:buNone/>
            </a:pPr>
            <a:r>
              <a:rPr lang="el-GR" sz="1800" dirty="0" smtClean="0"/>
              <a:t>Στη συνέχεια κατασκευάσαμε από αυτόν έναν δυαδικό πίνακα γειτνίασης αντικαθιστώντας τις τιμές που ήταν μεγαλύτερες από 0,5 (δηλαδή συνδέσεις που δημιουργήθηκαν για περισσότερα από 8 παράθυρα) και τις υπόλοιπες με 0.</a:t>
            </a:r>
          </a:p>
          <a:p>
            <a:pPr marL="0" indent="0">
              <a:buNone/>
            </a:pPr>
            <a:r>
              <a:rPr lang="el-GR" sz="1800" dirty="0" smtClean="0"/>
              <a:t>Το </a:t>
            </a:r>
            <a:r>
              <a:rPr lang="en-US" sz="1800" dirty="0" smtClean="0"/>
              <a:t>color map </a:t>
            </a:r>
            <a:r>
              <a:rPr lang="el-GR" sz="1800" dirty="0" smtClean="0"/>
              <a:t>και το δίκτυο που προέκυψαν έιναι τα εξής</a:t>
            </a:r>
            <a:r>
              <a:rPr lang="en-US" sz="1800" dirty="0" smtClean="0"/>
              <a:t>:</a:t>
            </a:r>
            <a:endParaRPr lang="el-GR" sz="1800" dirty="0" smtClean="0"/>
          </a:p>
          <a:p>
            <a:pPr marL="0" indent="0">
              <a:buNone/>
            </a:pPr>
            <a:endParaRPr lang="el-GR" sz="1800" dirty="0" smtClean="0"/>
          </a:p>
        </p:txBody>
      </p:sp>
      <p:sp>
        <p:nvSpPr>
          <p:cNvPr id="4" name="TextBox 3"/>
          <p:cNvSpPr txBox="1"/>
          <p:nvPr/>
        </p:nvSpPr>
        <p:spPr>
          <a:xfrm>
            <a:off x="466344" y="184816"/>
            <a:ext cx="4867656" cy="523220"/>
          </a:xfrm>
          <a:prstGeom prst="rect">
            <a:avLst/>
          </a:prstGeom>
          <a:noFill/>
        </p:spPr>
        <p:txBody>
          <a:bodyPr wrap="square" rtlCol="0">
            <a:spAutoFit/>
          </a:bodyPr>
          <a:lstStyle/>
          <a:p>
            <a:r>
              <a:rPr lang="en-US" sz="2800" dirty="0" smtClean="0"/>
              <a:t>Normalized </a:t>
            </a:r>
            <a:r>
              <a:rPr lang="en-US" sz="2800" dirty="0" err="1" smtClean="0"/>
              <a:t>Colormap</a:t>
            </a:r>
            <a:endParaRPr lang="el-GR" sz="2800" dirty="0" smtClean="0"/>
          </a:p>
        </p:txBody>
      </p:sp>
      <p:pic>
        <p:nvPicPr>
          <p:cNvPr id="5122" name="Picture 2" descr="C:\Users\xx\Desktop\ergasiaD2\CrossCorrelationT=0\NormalizedCrossCo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 y="2233612"/>
            <a:ext cx="5818188" cy="45989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xx\Desktop\ergasiaD2\CrossCorrelationT=0\Normaliz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828800"/>
            <a:ext cx="5735638"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8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Effect transition="in" filter="fade">
                                      <p:cBhvr>
                                        <p:cTn id="14" dur="1000"/>
                                        <p:tgtEl>
                                          <p:spTgt spid="5123"/>
                                        </p:tgtEl>
                                      </p:cBhvr>
                                    </p:animEffect>
                                    <p:anim calcmode="lin" valueType="num">
                                      <p:cBhvr>
                                        <p:cTn id="15" dur="1000" fill="hold"/>
                                        <p:tgtEl>
                                          <p:spTgt spid="5123"/>
                                        </p:tgtEl>
                                        <p:attrNameLst>
                                          <p:attrName>ppt_x</p:attrName>
                                        </p:attrNameLst>
                                      </p:cBhvr>
                                      <p:tavLst>
                                        <p:tav tm="0">
                                          <p:val>
                                            <p:strVal val="#ppt_x"/>
                                          </p:val>
                                        </p:tav>
                                        <p:tav tm="100000">
                                          <p:val>
                                            <p:strVal val="#ppt_x"/>
                                          </p:val>
                                        </p:tav>
                                      </p:tavLst>
                                    </p:anim>
                                    <p:anim calcmode="lin" valueType="num">
                                      <p:cBhvr>
                                        <p:cTn id="16"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14400"/>
                <a:ext cx="8229600" cy="5211763"/>
              </a:xfrm>
            </p:spPr>
            <p:txBody>
              <a:bodyPr>
                <a:normAutofit/>
              </a:bodyPr>
              <a:lstStyle/>
              <a:p>
                <a:r>
                  <a:rPr lang="el-GR" sz="1800" dirty="0" smtClean="0"/>
                  <a:t>Για </a:t>
                </a:r>
                <a:r>
                  <a:rPr lang="el-GR" sz="1800" dirty="0"/>
                  <a:t>τ≠0, πχ </a:t>
                </a:r>
                <a:r>
                  <a:rPr lang="el-GR" sz="1800" dirty="0" smtClean="0"/>
                  <a:t>τ&gt;0</a:t>
                </a:r>
                <a:r>
                  <a:rPr lang="el-GR" sz="1800" dirty="0" smtClean="0">
                    <a:sym typeface="Wingdings" panose="05000000000000000000" pitchFamily="2" charset="2"/>
                  </a:rPr>
                  <a:t></a:t>
                </a:r>
                <a:r>
                  <a:rPr lang="el-GR" sz="1800" dirty="0" smtClean="0"/>
                  <a:t> </a:t>
                </a:r>
                <a:r>
                  <a:rPr lang="el-GR" sz="1800" dirty="0"/>
                  <a:t>σχέση αιτιότητας όταν </a:t>
                </a:r>
                <a14:m>
                  <m:oMath xmlns:m="http://schemas.openxmlformats.org/officeDocument/2006/math">
                    <m:sSub>
                      <m:sSubPr>
                        <m:ctrlPr>
                          <a:rPr lang="en-US" sz="1800" i="1">
                            <a:latin typeface="Cambria Math"/>
                          </a:rPr>
                        </m:ctrlPr>
                      </m:sSubPr>
                      <m:e>
                        <m:r>
                          <a:rPr lang="en-US" sz="1800" i="1">
                            <a:latin typeface="Cambria Math"/>
                          </a:rPr>
                          <m:t>𝑟</m:t>
                        </m:r>
                      </m:e>
                      <m:sub>
                        <m:r>
                          <a:rPr lang="en-US" sz="1800" i="1">
                            <a:latin typeface="Cambria Math"/>
                          </a:rPr>
                          <m:t>𝑋𝑌</m:t>
                        </m:r>
                      </m:sub>
                    </m:sSub>
                    <m:d>
                      <m:dPr>
                        <m:ctrlPr>
                          <a:rPr lang="en-US" sz="1800" i="1">
                            <a:latin typeface="Cambria Math"/>
                          </a:rPr>
                        </m:ctrlPr>
                      </m:dPr>
                      <m:e>
                        <m:r>
                          <a:rPr lang="en-US" sz="1800" i="1">
                            <a:latin typeface="Cambria Math"/>
                          </a:rPr>
                          <m:t>𝜏</m:t>
                        </m:r>
                      </m:e>
                    </m:d>
                  </m:oMath>
                </a14:m>
                <a:r>
                  <a:rPr lang="en-US" sz="1800" dirty="0"/>
                  <a:t>≠</a:t>
                </a:r>
                <a:r>
                  <a:rPr lang="el-GR" sz="1800" dirty="0"/>
                  <a:t>0</a:t>
                </a:r>
                <a:r>
                  <a:rPr lang="el-GR" sz="1800" dirty="0" smtClean="0"/>
                  <a:t>.</a:t>
                </a:r>
              </a:p>
              <a:p>
                <a:pPr lvl="1"/>
                <a:endParaRPr lang="el-GR" sz="1400" dirty="0" smtClean="0"/>
              </a:p>
              <a:p>
                <a:pPr lvl="1"/>
                <a:r>
                  <a:rPr lang="el-GR" sz="1800" dirty="0"/>
                  <a:t>οι τιμές του αγαθού Χ τη χρονική στιγμή </a:t>
                </a:r>
                <a:r>
                  <a:rPr lang="en-US" sz="1800" dirty="0"/>
                  <a:t>t</a:t>
                </a:r>
                <a:r>
                  <a:rPr lang="el-GR" sz="1800" dirty="0"/>
                  <a:t> να επιρρεάζουν τις τιμές του αγαθού Υ τη χρονική στιγμή </a:t>
                </a:r>
                <a:r>
                  <a:rPr lang="en-US" sz="1800" dirty="0"/>
                  <a:t>t+</a:t>
                </a:r>
                <a:r>
                  <a:rPr lang="el-GR" sz="1800" dirty="0" smtClean="0"/>
                  <a:t>τ</a:t>
                </a:r>
              </a:p>
              <a:p>
                <a:pPr lvl="1"/>
                <a:endParaRPr lang="el-GR" sz="1800" dirty="0" smtClean="0"/>
              </a:p>
              <a:p>
                <a:pPr lvl="1"/>
                <a:r>
                  <a:rPr lang="el-GR" sz="1800" dirty="0"/>
                  <a:t>Άρα στο γράφημα προκέιπτει κατευθυνόμενη ακμή Χ</a:t>
                </a:r>
                <a:r>
                  <a:rPr lang="el-GR" sz="1800" dirty="0">
                    <a:sym typeface="Wingdings" panose="05000000000000000000" pitchFamily="2" charset="2"/>
                  </a:rPr>
                  <a:t></a:t>
                </a:r>
                <a:r>
                  <a:rPr lang="el-GR" sz="1800" dirty="0" smtClean="0">
                    <a:sym typeface="Wingdings" panose="05000000000000000000" pitchFamily="2" charset="2"/>
                  </a:rPr>
                  <a:t>Υ</a:t>
                </a:r>
              </a:p>
              <a:p>
                <a:pPr lvl="1"/>
                <a:endParaRPr lang="el-GR" sz="1800" dirty="0" smtClean="0">
                  <a:sym typeface="Wingdings" panose="05000000000000000000" pitchFamily="2" charset="2"/>
                </a:endParaRPr>
              </a:p>
              <a:p>
                <a:pPr lvl="1"/>
                <a:r>
                  <a:rPr lang="en-US" sz="1800" dirty="0" smtClean="0">
                    <a:sym typeface="Wingdings" panose="05000000000000000000" pitchFamily="2" charset="2"/>
                  </a:rPr>
                  <a:t>cross </a:t>
                </a:r>
                <a:r>
                  <a:rPr lang="en-US" sz="1800" dirty="0">
                    <a:sym typeface="Wingdings" panose="05000000000000000000" pitchFamily="2" charset="2"/>
                  </a:rPr>
                  <a:t>correlation matrices </a:t>
                </a:r>
                <a:r>
                  <a:rPr lang="el-GR" sz="1800" dirty="0" smtClean="0">
                    <a:sym typeface="Wingdings" panose="05000000000000000000" pitchFamily="2" charset="2"/>
                  </a:rPr>
                  <a:t>όχι συμμετρικοί , φανερώνουν </a:t>
                </a:r>
                <a:r>
                  <a:rPr lang="el-GR" sz="1800" dirty="0">
                    <a:sym typeface="Wingdings" panose="05000000000000000000" pitchFamily="2" charset="2"/>
                  </a:rPr>
                  <a:t>κατεύθυνση</a:t>
                </a:r>
              </a:p>
              <a:p>
                <a:pPr lvl="1"/>
                <a:endParaRPr lang="el-GR" sz="1400" dirty="0" smtClean="0"/>
              </a:p>
              <a:p>
                <a:pPr lvl="1"/>
                <a:endParaRPr lang="el-GR" sz="1400" dirty="0" smtClean="0"/>
              </a:p>
              <a:p>
                <a:pPr marL="0" indent="0">
                  <a:buNone/>
                </a:pPr>
                <a:endParaRPr lang="el-GR" sz="1800" dirty="0" smtClean="0"/>
              </a:p>
              <a:p>
                <a:r>
                  <a:rPr lang="el-GR" sz="1800" dirty="0" smtClean="0"/>
                  <a:t>Πως εξηγούμε όμως έναν </a:t>
                </a:r>
                <a:r>
                  <a:rPr lang="en-US" sz="1800" dirty="0" err="1" smtClean="0"/>
                  <a:t>colormap</a:t>
                </a:r>
                <a:r>
                  <a:rPr lang="en-US" sz="1800" dirty="0" smtClean="0"/>
                  <a:t> </a:t>
                </a:r>
                <a:r>
                  <a:rPr lang="el-GR" sz="1800" dirty="0" smtClean="0"/>
                  <a:t>που φανερώνει κατεύθυνση?</a:t>
                </a:r>
              </a:p>
              <a:p>
                <a:r>
                  <a:rPr lang="el-GR" sz="1800" dirty="0" smtClean="0"/>
                  <a:t>Από αγαθό που βρίσκεται σε κάθε γραμμή του πίνακα ξεκινάει κατευθυνόμενη ακμή που κατηλήγει σε  σε αγαθό που βρίσκεται στη στήλη και το αντίστοιχο τετραγωνο είναι κόκκινο.</a:t>
                </a:r>
                <a:r>
                  <a:rPr lang="en-US" sz="1800" dirty="0"/>
                  <a:t> </a:t>
                </a:r>
                <a:r>
                  <a:rPr lang="el-GR" sz="1800" dirty="0" smtClean="0"/>
                  <a:t>Τα στοιχεία της διαγωνίου δεν λαμβάνονται υπόψην.</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14400"/>
                <a:ext cx="8229600" cy="5211763"/>
              </a:xfrm>
              <a:blipFill rotWithShape="1">
                <a:blip r:embed="rId2"/>
                <a:stretch>
                  <a:fillRect l="-444" t="-702"/>
                </a:stretch>
              </a:blipFill>
            </p:spPr>
            <p:txBody>
              <a:bodyPr/>
              <a:lstStyle/>
              <a:p>
                <a:r>
                  <a:rPr lang="en-US">
                    <a:noFill/>
                  </a:rPr>
                  <a:t> </a:t>
                </a:r>
              </a:p>
            </p:txBody>
          </p:sp>
        </mc:Fallback>
      </mc:AlternateContent>
      <p:sp>
        <p:nvSpPr>
          <p:cNvPr id="4" name="TextBox 3"/>
          <p:cNvSpPr txBox="1"/>
          <p:nvPr/>
        </p:nvSpPr>
        <p:spPr>
          <a:xfrm>
            <a:off x="466344" y="184816"/>
            <a:ext cx="7382256" cy="523220"/>
          </a:xfrm>
          <a:prstGeom prst="rect">
            <a:avLst/>
          </a:prstGeom>
          <a:noFill/>
        </p:spPr>
        <p:txBody>
          <a:bodyPr wrap="square" rtlCol="0">
            <a:spAutoFit/>
          </a:bodyPr>
          <a:lstStyle/>
          <a:p>
            <a:r>
              <a:rPr lang="en-US" sz="2800" dirty="0" smtClean="0"/>
              <a:t>Cross Correlation </a:t>
            </a:r>
            <a:r>
              <a:rPr lang="el-GR" sz="2800" dirty="0" smtClean="0"/>
              <a:t>Με χρονική υστέρηση</a:t>
            </a:r>
          </a:p>
        </p:txBody>
      </p:sp>
      <p:pic>
        <p:nvPicPr>
          <p:cNvPr id="6146" name="Picture 2" descr="C:\Users\xx\Desktop\ergasiaD2\CrossCorrelationT=1\CrossCorrT=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2996"/>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x\Desktop\ergasiaD2\CrossCorrelationT=1\Directedfor3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856" y="1965134"/>
            <a:ext cx="5899944" cy="480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0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47"/>
                                        </p:tgtEl>
                                        <p:attrNameLst>
                                          <p:attrName>style.visibility</p:attrName>
                                        </p:attrNameLst>
                                      </p:cBhvr>
                                      <p:to>
                                        <p:strVal val="visible"/>
                                      </p:to>
                                    </p:set>
                                    <p:animEffect transition="in" filter="fade">
                                      <p:cBhvr>
                                        <p:cTn id="20"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marL="0" indent="0">
              <a:buNone/>
            </a:pPr>
            <a:r>
              <a:rPr lang="el-GR" sz="1800" dirty="0" smtClean="0"/>
              <a:t>Φτιάχτηκαν λοιπόν τα παρακάτων </a:t>
            </a:r>
            <a:r>
              <a:rPr lang="en-US" sz="1800" dirty="0" err="1" smtClean="0"/>
              <a:t>colormaps</a:t>
            </a:r>
            <a:r>
              <a:rPr lang="en-US" sz="1800" dirty="0" smtClean="0"/>
              <a:t>:</a:t>
            </a:r>
          </a:p>
          <a:p>
            <a:pPr marL="0" indent="0">
              <a:buNone/>
            </a:pPr>
            <a:endParaRPr lang="en-US" sz="1800" dirty="0"/>
          </a:p>
        </p:txBody>
      </p:sp>
      <p:sp>
        <p:nvSpPr>
          <p:cNvPr id="4" name="TextBox 3"/>
          <p:cNvSpPr txBox="1"/>
          <p:nvPr/>
        </p:nvSpPr>
        <p:spPr>
          <a:xfrm>
            <a:off x="304800" y="184816"/>
            <a:ext cx="6324600" cy="523220"/>
          </a:xfrm>
          <a:prstGeom prst="rect">
            <a:avLst/>
          </a:prstGeom>
          <a:noFill/>
        </p:spPr>
        <p:txBody>
          <a:bodyPr wrap="square" rtlCol="0">
            <a:spAutoFit/>
          </a:bodyPr>
          <a:lstStyle/>
          <a:p>
            <a:r>
              <a:rPr lang="en-US" sz="2800" dirty="0" smtClean="0"/>
              <a:t>Cross Correlation </a:t>
            </a:r>
            <a:r>
              <a:rPr lang="el-GR" sz="2800" dirty="0" smtClean="0"/>
              <a:t>Με χρονική υστέρηση</a:t>
            </a:r>
          </a:p>
        </p:txBody>
      </p:sp>
      <p:pic>
        <p:nvPicPr>
          <p:cNvPr id="7170" name="Picture 2" descr="C:\Users\xx\Desktop\ergasiaD2\CrossCorrelationT=1\CrossCorrT=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95400"/>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xx\Desktop\ergasiaD2\CrossCorrelationT=1\CrossCorrT=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95400"/>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xx\Desktop\ergasiaD2\CrossCorrelationT=1\CrossCorrT=1.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293471"/>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xx\Desktop\ergasiaD2\CrossCorrelationT=1\CrossCorrT=1.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296366"/>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Users\xx\Desktop\ergasiaD2\CrossCorrelationT=1\CrossCorrT=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719" y="1296366"/>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xx\Desktop\ergasiaD2\CrossCorrelationT=1\CrossCorrT=1.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6753" y="1293470"/>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xx\Desktop\ergasiaD2\CrossCorrelationT=1\CrossCorrT=1.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6753" y="1296366"/>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C:\Users\xx\Desktop\ergasiaD2\CrossCorrelationT=1\CrossCorrT=1.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293470"/>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Users\xx\Desktop\ergasiaD2\CrossCorrelationT=1\CrossCorrT=1.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2187" y="1301190"/>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C:\Users\xx\Desktop\ergasiaD2\CrossCorrelationT=1\CrossCorrT=1.10.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5434" y="1301190"/>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Users\xx\Desktop\ergasiaD2\CrossCorrelationT=1\CrossCorrT=1.1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6753" y="1304079"/>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C:\Users\xx\Desktop\ergasiaD2\CrossCorrelationT=1\CrossCorrT=1.12.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62895" y="1297328"/>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C:\Users\xx\Desktop\ergasiaD2\CrossCorrelationT=1\CrossCorrT=1.13.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2187" y="1293469"/>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C:\Users\xx\Desktop\ergasiaD2\CrossCorrelationT=1\CrossCorrT=1.14.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73505" y="1293469"/>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C:\Users\xx\Desktop\ergasiaD2\CrossCorrelationT=1\CrossCorrT=1.15.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82187" y="1307201"/>
            <a:ext cx="4852988" cy="440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1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18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1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marL="0" indent="0">
              <a:buNone/>
            </a:pPr>
            <a:r>
              <a:rPr lang="en-US" sz="1800" dirty="0" smtClean="0"/>
              <a:t>K</a:t>
            </a:r>
            <a:r>
              <a:rPr lang="el-GR" sz="1800" dirty="0" smtClean="0"/>
              <a:t>αι όπως στην περίπτωση του συντελεστή </a:t>
            </a:r>
            <a:r>
              <a:rPr lang="en-US" sz="1800" dirty="0" err="1" smtClean="0"/>
              <a:t>pearson</a:t>
            </a:r>
            <a:r>
              <a:rPr lang="el-GR" sz="1800" dirty="0" smtClean="0"/>
              <a:t>, έτσι και τώρα θα κατασκευάσουμε από τους πίνακες γειτνίασης που προέκυψαν από το συντελεστή διασυσχέτησης για χρονική υστέρηση 1, τα κατευθυνόμενα γραφήματα για το πιο αραιό και το πιο πυκνό δίκτυο.</a:t>
            </a:r>
          </a:p>
          <a:p>
            <a:pPr marL="0" indent="0">
              <a:buNone/>
            </a:pPr>
            <a:r>
              <a:rPr lang="el-GR" sz="1800" dirty="0" smtClean="0"/>
              <a:t>Είναι αρκετά εντυπωσιακό ότι οπτικά τουλάχιστον φαίνεται να είναι πάλι πιο αραιό το δίκτυο της 7</a:t>
            </a:r>
            <a:r>
              <a:rPr lang="el-GR" sz="1800" baseline="30000" dirty="0" smtClean="0"/>
              <a:t>ης</a:t>
            </a:r>
            <a:r>
              <a:rPr lang="el-GR" sz="1800" dirty="0" smtClean="0"/>
              <a:t> διετία και ενώ πιο πυκνό της 14</a:t>
            </a:r>
            <a:r>
              <a:rPr lang="el-GR" sz="1800" baseline="30000" dirty="0" smtClean="0"/>
              <a:t>ης</a:t>
            </a:r>
            <a:r>
              <a:rPr lang="el-GR" sz="1800" dirty="0" smtClean="0"/>
              <a:t> .</a:t>
            </a:r>
            <a:endParaRPr lang="en-US" sz="1800" dirty="0" smtClean="0"/>
          </a:p>
          <a:p>
            <a:pPr marL="0" indent="0">
              <a:buNone/>
            </a:pPr>
            <a:endParaRPr lang="en-US" sz="1800" dirty="0"/>
          </a:p>
        </p:txBody>
      </p:sp>
      <p:sp>
        <p:nvSpPr>
          <p:cNvPr id="4" name="TextBox 3"/>
          <p:cNvSpPr txBox="1"/>
          <p:nvPr/>
        </p:nvSpPr>
        <p:spPr>
          <a:xfrm>
            <a:off x="304800" y="184816"/>
            <a:ext cx="6781800" cy="523220"/>
          </a:xfrm>
          <a:prstGeom prst="rect">
            <a:avLst/>
          </a:prstGeom>
          <a:noFill/>
        </p:spPr>
        <p:txBody>
          <a:bodyPr wrap="square" rtlCol="0">
            <a:spAutoFit/>
          </a:bodyPr>
          <a:lstStyle/>
          <a:p>
            <a:r>
              <a:rPr lang="en-US" sz="2800" dirty="0" smtClean="0"/>
              <a:t>Cross Correlation </a:t>
            </a:r>
            <a:r>
              <a:rPr lang="el-GR" sz="2800" dirty="0" smtClean="0"/>
              <a:t>Με χρονική υστέρηση</a:t>
            </a:r>
          </a:p>
        </p:txBody>
      </p:sp>
      <p:pic>
        <p:nvPicPr>
          <p:cNvPr id="8194" name="Picture 2" descr="C:\Users\xx\Desktop\ergasiaD2\CrossCorrelationT=1\CrossCorrT=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xx\Desktop\ergasiaD2\CrossCorrelationT=1\Directedfor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894" y="695372"/>
            <a:ext cx="5735637" cy="46672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xx\Desktop\ergasiaD2\CrossCorrelationT=1\CrossCorrT=1.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838201"/>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xx\Desktop\ergasiaD2\CrossCorrelationT=1\Directedfor1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4376" y="681925"/>
            <a:ext cx="5735637" cy="4667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5715000"/>
            <a:ext cx="7464736" cy="369332"/>
          </a:xfrm>
          <a:prstGeom prst="rect">
            <a:avLst/>
          </a:prstGeom>
          <a:noFill/>
        </p:spPr>
        <p:txBody>
          <a:bodyPr wrap="none" rtlCol="0">
            <a:spAutoFit/>
          </a:bodyPr>
          <a:lstStyle/>
          <a:p>
            <a:r>
              <a:rPr lang="el-GR" dirty="0" smtClean="0"/>
              <a:t>Οι διαφορές των δικτύων στα 2 αυτά παράθυρα είναι πάρα πολύ σημαντικές.</a:t>
            </a:r>
            <a:endParaRPr lang="en-US" dirty="0"/>
          </a:p>
        </p:txBody>
      </p:sp>
    </p:spTree>
    <p:extLst>
      <p:ext uri="{BB962C8B-B14F-4D97-AF65-F5344CB8AC3E}">
        <p14:creationId xmlns:p14="http://schemas.microsoft.com/office/powerpoint/2010/main" val="306374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5"/>
                                        </p:tgtEl>
                                        <p:attrNameLst>
                                          <p:attrName>style.visibility</p:attrName>
                                        </p:attrNameLst>
                                      </p:cBhvr>
                                      <p:to>
                                        <p:strVal val="visible"/>
                                      </p:to>
                                    </p:set>
                                    <p:animEffect transition="in" filter="fade">
                                      <p:cBhvr>
                                        <p:cTn id="14" dur="1000"/>
                                        <p:tgtEl>
                                          <p:spTgt spid="8195"/>
                                        </p:tgtEl>
                                      </p:cBhvr>
                                    </p:animEffect>
                                    <p:anim calcmode="lin" valueType="num">
                                      <p:cBhvr>
                                        <p:cTn id="15" dur="1000" fill="hold"/>
                                        <p:tgtEl>
                                          <p:spTgt spid="8195"/>
                                        </p:tgtEl>
                                        <p:attrNameLst>
                                          <p:attrName>ppt_x</p:attrName>
                                        </p:attrNameLst>
                                      </p:cBhvr>
                                      <p:tavLst>
                                        <p:tav tm="0">
                                          <p:val>
                                            <p:strVal val="#ppt_x"/>
                                          </p:val>
                                        </p:tav>
                                        <p:tav tm="100000">
                                          <p:val>
                                            <p:strVal val="#ppt_x"/>
                                          </p:val>
                                        </p:tav>
                                      </p:tavLst>
                                    </p:anim>
                                    <p:anim calcmode="lin" valueType="num">
                                      <p:cBhvr>
                                        <p:cTn id="16" dur="1000" fill="hold"/>
                                        <p:tgtEl>
                                          <p:spTgt spid="819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196"/>
                                        </p:tgtEl>
                                        <p:attrNameLst>
                                          <p:attrName>style.visibility</p:attrName>
                                        </p:attrNameLst>
                                      </p:cBhvr>
                                      <p:to>
                                        <p:strVal val="visible"/>
                                      </p:to>
                                    </p:set>
                                    <p:animEffect transition="in" filter="fade">
                                      <p:cBhvr>
                                        <p:cTn id="21" dur="1000"/>
                                        <p:tgtEl>
                                          <p:spTgt spid="8196"/>
                                        </p:tgtEl>
                                      </p:cBhvr>
                                    </p:animEffect>
                                    <p:anim calcmode="lin" valueType="num">
                                      <p:cBhvr>
                                        <p:cTn id="22" dur="1000" fill="hold"/>
                                        <p:tgtEl>
                                          <p:spTgt spid="8196"/>
                                        </p:tgtEl>
                                        <p:attrNameLst>
                                          <p:attrName>ppt_x</p:attrName>
                                        </p:attrNameLst>
                                      </p:cBhvr>
                                      <p:tavLst>
                                        <p:tav tm="0">
                                          <p:val>
                                            <p:strVal val="#ppt_x"/>
                                          </p:val>
                                        </p:tav>
                                        <p:tav tm="100000">
                                          <p:val>
                                            <p:strVal val="#ppt_x"/>
                                          </p:val>
                                        </p:tav>
                                      </p:tavLst>
                                    </p:anim>
                                    <p:anim calcmode="lin" valueType="num">
                                      <p:cBhvr>
                                        <p:cTn id="23"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197"/>
                                        </p:tgtEl>
                                        <p:attrNameLst>
                                          <p:attrName>style.visibility</p:attrName>
                                        </p:attrNameLst>
                                      </p:cBhvr>
                                      <p:to>
                                        <p:strVal val="visible"/>
                                      </p:to>
                                    </p:set>
                                    <p:animEffect transition="in" filter="fade">
                                      <p:cBhvr>
                                        <p:cTn id="28" dur="1000"/>
                                        <p:tgtEl>
                                          <p:spTgt spid="8197"/>
                                        </p:tgtEl>
                                      </p:cBhvr>
                                    </p:animEffect>
                                    <p:anim calcmode="lin" valueType="num">
                                      <p:cBhvr>
                                        <p:cTn id="29" dur="1000" fill="hold"/>
                                        <p:tgtEl>
                                          <p:spTgt spid="8197"/>
                                        </p:tgtEl>
                                        <p:attrNameLst>
                                          <p:attrName>ppt_x</p:attrName>
                                        </p:attrNameLst>
                                      </p:cBhvr>
                                      <p:tavLst>
                                        <p:tav tm="0">
                                          <p:val>
                                            <p:strVal val="#ppt_x"/>
                                          </p:val>
                                        </p:tav>
                                        <p:tav tm="100000">
                                          <p:val>
                                            <p:strVal val="#ppt_x"/>
                                          </p:val>
                                        </p:tav>
                                      </p:tavLst>
                                    </p:anim>
                                    <p:anim calcmode="lin" valueType="num">
                                      <p:cBhvr>
                                        <p:cTn id="30" dur="1000" fill="hold"/>
                                        <p:tgtEl>
                                          <p:spTgt spid="819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2569"/>
            <a:ext cx="8229600" cy="2099231"/>
          </a:xfrm>
        </p:spPr>
        <p:txBody>
          <a:bodyPr>
            <a:normAutofit/>
          </a:bodyPr>
          <a:lstStyle/>
          <a:p>
            <a:pPr marL="0" indent="0">
              <a:buNone/>
            </a:pPr>
            <a:r>
              <a:rPr lang="el-GR" sz="1800" dirty="0" smtClean="0"/>
              <a:t>Ο </a:t>
            </a:r>
            <a:r>
              <a:rPr lang="en-US" sz="1800" dirty="0" smtClean="0"/>
              <a:t>normalized cross correlation matrix </a:t>
            </a:r>
            <a:r>
              <a:rPr lang="el-GR" sz="1800" dirty="0"/>
              <a:t> </a:t>
            </a:r>
            <a:r>
              <a:rPr lang="el-GR" sz="1800" dirty="0" smtClean="0"/>
              <a:t>κατασκευάστηκε με πολλαπλασιασμό κάθε τιμής τιμής επί 1/15 και πρόσθεσης των αντίστοιχων στοιχείων. Έτσι έχουμε ένα </a:t>
            </a:r>
            <a:r>
              <a:rPr lang="en-US" sz="1800" dirty="0" smtClean="0"/>
              <a:t>Normalized </a:t>
            </a:r>
            <a:r>
              <a:rPr lang="el-GR" sz="1800" dirty="0" smtClean="0"/>
              <a:t>πίνακα βαρών για ολόκληρη τη 30ετία (όπου το βάρος είναι το πλήθος των συνδέσεων στα παράθυρα κανονικομημένο σε [0,1]). Στη συνέχεια από αυτόν αντικαταστάθηκαν με 1 τα στοιχεία με τιμη&gt;0,5 και τα υπόλοιπα με 0.</a:t>
            </a:r>
          </a:p>
          <a:p>
            <a:pPr marL="0" indent="0">
              <a:buNone/>
            </a:pPr>
            <a:r>
              <a:rPr lang="el-GR" sz="1800" dirty="0" smtClean="0"/>
              <a:t>Και για τους δύο κατασκευάσαμε </a:t>
            </a:r>
            <a:r>
              <a:rPr lang="en-US" sz="1800" dirty="0" err="1" smtClean="0"/>
              <a:t>colormap</a:t>
            </a:r>
            <a:r>
              <a:rPr lang="en-US" sz="1800" dirty="0" smtClean="0"/>
              <a:t> </a:t>
            </a:r>
            <a:r>
              <a:rPr lang="el-GR" sz="1800" dirty="0" smtClean="0"/>
              <a:t>και</a:t>
            </a:r>
            <a:r>
              <a:rPr lang="en-US" sz="1800" dirty="0" smtClean="0"/>
              <a:t> </a:t>
            </a:r>
            <a:r>
              <a:rPr lang="el-GR" sz="1800" dirty="0" smtClean="0"/>
              <a:t>για τον τελευταίο το κατευθυνόμενο γράφημα από τον δυαδικό πίνακα γειτνίασης.</a:t>
            </a:r>
          </a:p>
          <a:p>
            <a:pPr marL="0" indent="0">
              <a:buNone/>
            </a:pPr>
            <a:endParaRPr lang="en-US" sz="1800" dirty="0"/>
          </a:p>
        </p:txBody>
      </p:sp>
      <mc:AlternateContent xmlns:mc="http://schemas.openxmlformats.org/markup-compatibility/2006" xmlns:a14="http://schemas.microsoft.com/office/drawing/2010/main">
        <mc:Choice Requires="a14">
          <p:sp>
            <p:nvSpPr>
              <p:cNvPr id="4" name="TextBox 3"/>
              <p:cNvSpPr txBox="1"/>
              <p:nvPr/>
            </p:nvSpPr>
            <p:spPr>
              <a:xfrm>
                <a:off x="304800" y="184816"/>
                <a:ext cx="4495800" cy="523220"/>
              </a:xfrm>
              <a:prstGeom prst="rect">
                <a:avLst/>
              </a:prstGeom>
              <a:noFill/>
            </p:spPr>
            <p:txBody>
              <a:bodyPr wrap="square" rtlCol="0">
                <a:spAutoFit/>
              </a:bodyPr>
              <a:lstStyle/>
              <a:p>
                <a:r>
                  <a:rPr lang="en-US" sz="2800" dirty="0" smtClean="0"/>
                  <a:t>Normalized from </a:t>
                </a:r>
                <a14:m>
                  <m:oMath xmlns:m="http://schemas.openxmlformats.org/officeDocument/2006/math">
                    <m:sSub>
                      <m:sSubPr>
                        <m:ctrlPr>
                          <a:rPr lang="en-US" sz="2800" i="1" smtClean="0">
                            <a:latin typeface="Cambria Math"/>
                          </a:rPr>
                        </m:ctrlPr>
                      </m:sSubPr>
                      <m:e>
                        <m:r>
                          <a:rPr lang="en-US" sz="2800" b="0" i="1" smtClean="0">
                            <a:latin typeface="Cambria Math"/>
                          </a:rPr>
                          <m:t>𝑟</m:t>
                        </m:r>
                      </m:e>
                      <m:sub>
                        <m:r>
                          <a:rPr lang="en-US" sz="2800" b="0" i="1" smtClean="0">
                            <a:latin typeface="Cambria Math"/>
                          </a:rPr>
                          <m:t>𝑋𝑌</m:t>
                        </m:r>
                      </m:sub>
                    </m:sSub>
                    <m:r>
                      <a:rPr lang="en-US" sz="2800" b="0" i="1" smtClean="0">
                        <a:latin typeface="Cambria Math"/>
                      </a:rPr>
                      <m:t>(</m:t>
                    </m:r>
                    <m:r>
                      <a:rPr lang="el-GR" sz="2800" b="0" i="1" smtClean="0">
                        <a:latin typeface="Cambria Math"/>
                      </a:rPr>
                      <m:t>1)</m:t>
                    </m:r>
                  </m:oMath>
                </a14:m>
                <a:endParaRPr lang="el-GR" sz="28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304800" y="184816"/>
                <a:ext cx="4495800" cy="523220"/>
              </a:xfrm>
              <a:prstGeom prst="rect">
                <a:avLst/>
              </a:prstGeom>
              <a:blipFill rotWithShape="1">
                <a:blip r:embed="rId2"/>
                <a:stretch>
                  <a:fillRect l="-2710" t="-11628" b="-31395"/>
                </a:stretch>
              </a:blipFill>
            </p:spPr>
            <p:txBody>
              <a:bodyPr/>
              <a:lstStyle/>
              <a:p>
                <a:r>
                  <a:rPr lang="en-US">
                    <a:noFill/>
                  </a:rPr>
                  <a:t> </a:t>
                </a:r>
              </a:p>
            </p:txBody>
          </p:sp>
        </mc:Fallback>
      </mc:AlternateContent>
      <p:pic>
        <p:nvPicPr>
          <p:cNvPr id="9218" name="Picture 2" descr="C:\Users\xx\Desktop\ergasiaD2\CrossCorrelationT=1\NormalizedWeight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39153"/>
            <a:ext cx="5094288" cy="4598988"/>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xx\Desktop\ergasiaD2\CrossCorrelationT=1\normalize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739153"/>
            <a:ext cx="5818188" cy="45989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xx\Desktop\ergasiaD2\CrossCorrelationT=1\NormalizedDirect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463" y="1739153"/>
            <a:ext cx="5735637" cy="4667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192837" y="3352800"/>
            <a:ext cx="184731" cy="2585323"/>
          </a:xfrm>
          <a:prstGeom prst="rect">
            <a:avLst/>
          </a:prstGeom>
          <a:noFill/>
        </p:spPr>
        <p:txBody>
          <a:bodyPr wrap="none" rtlCol="0">
            <a:spAutoFit/>
          </a:bodyPr>
          <a:lstStyle/>
          <a:p>
            <a:endParaRPr lang="el-GR" dirty="0" smtClean="0"/>
          </a:p>
          <a:p>
            <a:endParaRPr lang="el-GR" dirty="0"/>
          </a:p>
          <a:p>
            <a:endParaRPr lang="el-GR" dirty="0" smtClean="0"/>
          </a:p>
          <a:p>
            <a:endParaRPr lang="el-GR" dirty="0"/>
          </a:p>
          <a:p>
            <a:endParaRPr lang="el-GR" dirty="0" smtClean="0"/>
          </a:p>
          <a:p>
            <a:endParaRPr lang="el-GR" dirty="0"/>
          </a:p>
          <a:p>
            <a:endParaRPr lang="el-GR" dirty="0" smtClean="0"/>
          </a:p>
          <a:p>
            <a:endParaRPr lang="el-GR" dirty="0" smtClean="0"/>
          </a:p>
          <a:p>
            <a:endParaRPr lang="en-US" dirty="0"/>
          </a:p>
        </p:txBody>
      </p:sp>
    </p:spTree>
    <p:extLst>
      <p:ext uri="{BB962C8B-B14F-4D97-AF65-F5344CB8AC3E}">
        <p14:creationId xmlns:p14="http://schemas.microsoft.com/office/powerpoint/2010/main" val="427955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219"/>
                                        </p:tgtEl>
                                        <p:attrNameLst>
                                          <p:attrName>style.visibility</p:attrName>
                                        </p:attrNameLst>
                                      </p:cBhvr>
                                      <p:to>
                                        <p:strVal val="visible"/>
                                      </p:to>
                                    </p:set>
                                    <p:animEffect transition="in" filter="fade">
                                      <p:cBhvr>
                                        <p:cTn id="14" dur="1000"/>
                                        <p:tgtEl>
                                          <p:spTgt spid="9219"/>
                                        </p:tgtEl>
                                      </p:cBhvr>
                                    </p:animEffect>
                                    <p:anim calcmode="lin" valueType="num">
                                      <p:cBhvr>
                                        <p:cTn id="15" dur="1000" fill="hold"/>
                                        <p:tgtEl>
                                          <p:spTgt spid="9219"/>
                                        </p:tgtEl>
                                        <p:attrNameLst>
                                          <p:attrName>ppt_x</p:attrName>
                                        </p:attrNameLst>
                                      </p:cBhvr>
                                      <p:tavLst>
                                        <p:tav tm="0">
                                          <p:val>
                                            <p:strVal val="#ppt_x"/>
                                          </p:val>
                                        </p:tav>
                                        <p:tav tm="100000">
                                          <p:val>
                                            <p:strVal val="#ppt_x"/>
                                          </p:val>
                                        </p:tav>
                                      </p:tavLst>
                                    </p:anim>
                                    <p:anim calcmode="lin" valueType="num">
                                      <p:cBhvr>
                                        <p:cTn id="16"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220"/>
                                        </p:tgtEl>
                                        <p:attrNameLst>
                                          <p:attrName>style.visibility</p:attrName>
                                        </p:attrNameLst>
                                      </p:cBhvr>
                                      <p:to>
                                        <p:strVal val="visible"/>
                                      </p:to>
                                    </p:set>
                                    <p:animEffect transition="in" filter="fade">
                                      <p:cBhvr>
                                        <p:cTn id="21" dur="1000"/>
                                        <p:tgtEl>
                                          <p:spTgt spid="9220"/>
                                        </p:tgtEl>
                                      </p:cBhvr>
                                    </p:animEffect>
                                    <p:anim calcmode="lin" valueType="num">
                                      <p:cBhvr>
                                        <p:cTn id="22" dur="1000" fill="hold"/>
                                        <p:tgtEl>
                                          <p:spTgt spid="9220"/>
                                        </p:tgtEl>
                                        <p:attrNameLst>
                                          <p:attrName>ppt_x</p:attrName>
                                        </p:attrNameLst>
                                      </p:cBhvr>
                                      <p:tavLst>
                                        <p:tav tm="0">
                                          <p:val>
                                            <p:strVal val="#ppt_x"/>
                                          </p:val>
                                        </p:tav>
                                        <p:tav tm="100000">
                                          <p:val>
                                            <p:strVal val="#ppt_x"/>
                                          </p:val>
                                        </p:tav>
                                      </p:tavLst>
                                    </p:anim>
                                    <p:anim calcmode="lin" valueType="num">
                                      <p:cBhvr>
                                        <p:cTn id="23" dur="1000" fill="hold"/>
                                        <p:tgtEl>
                                          <p:spTgt spid="9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029" y="838200"/>
            <a:ext cx="8229600" cy="3886200"/>
          </a:xfrm>
        </p:spPr>
        <p:txBody>
          <a:bodyPr>
            <a:normAutofit/>
          </a:bodyPr>
          <a:lstStyle/>
          <a:p>
            <a:pPr marL="0" indent="0">
              <a:buNone/>
            </a:pPr>
            <a:r>
              <a:rPr lang="el-GR" sz="1800" dirty="0"/>
              <a:t>Παρατηρώ οτι σε αυτό το </a:t>
            </a:r>
            <a:r>
              <a:rPr lang="el-GR" sz="1800" dirty="0" smtClean="0"/>
              <a:t>τελευταίο </a:t>
            </a:r>
            <a:r>
              <a:rPr lang="el-GR" sz="1800" dirty="0"/>
              <a:t>γράφημα </a:t>
            </a:r>
            <a:r>
              <a:rPr lang="el-GR" sz="1800" dirty="0" smtClean="0"/>
              <a:t>υπάρχουν ορισμένες </a:t>
            </a:r>
            <a:r>
              <a:rPr lang="el-GR" sz="1800" dirty="0"/>
              <a:t>κορυφές </a:t>
            </a:r>
            <a:r>
              <a:rPr lang="el-GR" sz="1800" dirty="0" smtClean="0"/>
              <a:t>που μοιάζουν </a:t>
            </a:r>
            <a:r>
              <a:rPr lang="el-GR" sz="1800" dirty="0"/>
              <a:t>περισσότερο </a:t>
            </a:r>
            <a:r>
              <a:rPr lang="el-GR" sz="1800" dirty="0" smtClean="0"/>
              <a:t> κομβικές </a:t>
            </a:r>
            <a:r>
              <a:rPr lang="el-GR" sz="1800" dirty="0"/>
              <a:t>σε σχέση με άλλες.</a:t>
            </a:r>
          </a:p>
          <a:p>
            <a:pPr marL="0" indent="0">
              <a:buNone/>
            </a:pPr>
            <a:r>
              <a:rPr lang="el-GR" sz="1800" dirty="0"/>
              <a:t>Πχ η τιμής για το </a:t>
            </a:r>
            <a:r>
              <a:rPr lang="en-US" sz="1800" dirty="0"/>
              <a:t>Coffee </a:t>
            </a:r>
            <a:r>
              <a:rPr lang="en-US" sz="1800" dirty="0" smtClean="0"/>
              <a:t>Robusta</a:t>
            </a:r>
            <a:r>
              <a:rPr lang="en-US" sz="1800" dirty="0"/>
              <a:t> </a:t>
            </a:r>
            <a:r>
              <a:rPr lang="el-GR" sz="1800" dirty="0"/>
              <a:t> </a:t>
            </a:r>
            <a:r>
              <a:rPr lang="el-GR" sz="1800" dirty="0" smtClean="0"/>
              <a:t>φαίνεται </a:t>
            </a:r>
            <a:r>
              <a:rPr lang="el-GR" sz="1800" dirty="0"/>
              <a:t>να </a:t>
            </a:r>
            <a:r>
              <a:rPr lang="el-GR" sz="1800" dirty="0" smtClean="0"/>
              <a:t>επιρρεάζει, σχεδόν για ολόκληρη την 30ετία τις τιμές του</a:t>
            </a:r>
          </a:p>
          <a:p>
            <a:pPr marL="0" indent="0">
              <a:buNone/>
            </a:pPr>
            <a:r>
              <a:rPr lang="el-GR" sz="1800" dirty="0"/>
              <a:t>ε</a:t>
            </a:r>
            <a:r>
              <a:rPr lang="el-GR" sz="1800" dirty="0" smtClean="0"/>
              <a:t>πόμενου μήνα των </a:t>
            </a:r>
          </a:p>
          <a:p>
            <a:pPr marL="0" indent="0">
              <a:buNone/>
            </a:pPr>
            <a:r>
              <a:rPr lang="el-GR" sz="1800" dirty="0"/>
              <a:t>κ</a:t>
            </a:r>
            <a:r>
              <a:rPr lang="el-GR" sz="1800" dirty="0" smtClean="0"/>
              <a:t>αφέδων, του κακάο</a:t>
            </a:r>
          </a:p>
          <a:p>
            <a:pPr marL="0" indent="0">
              <a:buNone/>
            </a:pPr>
            <a:r>
              <a:rPr lang="el-GR" sz="1800" dirty="0"/>
              <a:t>κ</a:t>
            </a:r>
            <a:r>
              <a:rPr lang="el-GR" sz="1800" dirty="0" smtClean="0"/>
              <a:t>αι των ζαχαρών</a:t>
            </a:r>
          </a:p>
          <a:p>
            <a:pPr marL="0" indent="0">
              <a:buNone/>
            </a:pPr>
            <a:r>
              <a:rPr lang="el-GR" sz="1800" dirty="0"/>
              <a:t>π</a:t>
            </a:r>
            <a:r>
              <a:rPr lang="el-GR" sz="1800" dirty="0" smtClean="0"/>
              <a:t>ου επιλέχθηκαν.</a:t>
            </a:r>
          </a:p>
          <a:p>
            <a:pPr marL="0" indent="0">
              <a:buNone/>
            </a:pPr>
            <a:endParaRPr lang="en-US" sz="1800" dirty="0"/>
          </a:p>
        </p:txBody>
      </p:sp>
      <mc:AlternateContent xmlns:mc="http://schemas.openxmlformats.org/markup-compatibility/2006" xmlns:a14="http://schemas.microsoft.com/office/drawing/2010/main">
        <mc:Choice Requires="a14">
          <p:sp>
            <p:nvSpPr>
              <p:cNvPr id="4" name="TextBox 3"/>
              <p:cNvSpPr txBox="1"/>
              <p:nvPr/>
            </p:nvSpPr>
            <p:spPr>
              <a:xfrm>
                <a:off x="304800" y="184816"/>
                <a:ext cx="4191000" cy="523220"/>
              </a:xfrm>
              <a:prstGeom prst="rect">
                <a:avLst/>
              </a:prstGeom>
              <a:noFill/>
            </p:spPr>
            <p:txBody>
              <a:bodyPr wrap="square" rtlCol="0">
                <a:spAutoFit/>
              </a:bodyPr>
              <a:lstStyle/>
              <a:p>
                <a:r>
                  <a:rPr lang="en-US" sz="2800" dirty="0" smtClean="0"/>
                  <a:t>Normalized from </a:t>
                </a:r>
                <a14:m>
                  <m:oMath xmlns:m="http://schemas.openxmlformats.org/officeDocument/2006/math">
                    <m:sSub>
                      <m:sSubPr>
                        <m:ctrlPr>
                          <a:rPr lang="en-US" sz="2800" i="1" smtClean="0">
                            <a:latin typeface="Cambria Math"/>
                          </a:rPr>
                        </m:ctrlPr>
                      </m:sSubPr>
                      <m:e>
                        <m:r>
                          <a:rPr lang="en-US" sz="2800" b="0" i="1" smtClean="0">
                            <a:latin typeface="Cambria Math"/>
                          </a:rPr>
                          <m:t>𝑟</m:t>
                        </m:r>
                      </m:e>
                      <m:sub>
                        <m:r>
                          <a:rPr lang="en-US" sz="2800" b="0" i="1" smtClean="0">
                            <a:latin typeface="Cambria Math"/>
                          </a:rPr>
                          <m:t>𝑋𝑌</m:t>
                        </m:r>
                      </m:sub>
                    </m:sSub>
                    <m:r>
                      <a:rPr lang="en-US" sz="2800" b="0" i="1" smtClean="0">
                        <a:latin typeface="Cambria Math"/>
                      </a:rPr>
                      <m:t>(</m:t>
                    </m:r>
                    <m:r>
                      <a:rPr lang="el-GR" sz="2800" b="0" i="1" smtClean="0">
                        <a:latin typeface="Cambria Math"/>
                      </a:rPr>
                      <m:t>1)</m:t>
                    </m:r>
                  </m:oMath>
                </a14:m>
                <a:endParaRPr lang="el-GR" sz="28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304800" y="184816"/>
                <a:ext cx="4191000" cy="523220"/>
              </a:xfrm>
              <a:prstGeom prst="rect">
                <a:avLst/>
              </a:prstGeom>
              <a:blipFill rotWithShape="1">
                <a:blip r:embed="rId2"/>
                <a:stretch>
                  <a:fillRect l="-2907" t="-11628" b="-31395"/>
                </a:stretch>
              </a:blipFill>
            </p:spPr>
            <p:txBody>
              <a:bodyPr/>
              <a:lstStyle/>
              <a:p>
                <a:r>
                  <a:rPr lang="en-US">
                    <a:noFill/>
                  </a:rPr>
                  <a:t> </a:t>
                </a:r>
              </a:p>
            </p:txBody>
          </p:sp>
        </mc:Fallback>
      </mc:AlternateContent>
      <p:pic>
        <p:nvPicPr>
          <p:cNvPr id="10242" name="Picture 2" descr="C:\Users\xx\Desktop\ergasiaD2\CrossCorrelationT=1\NormalizedDirect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905000"/>
            <a:ext cx="5735638"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263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marL="0" indent="0">
              <a:buNone/>
            </a:pPr>
            <a:r>
              <a:rPr lang="el-GR" sz="1800" dirty="0" smtClean="0"/>
              <a:t>Στη συνέχεια εργαστήκαμε σε παράθυρα των 6 ετών.</a:t>
            </a:r>
          </a:p>
          <a:p>
            <a:pPr marL="0" indent="0">
              <a:buNone/>
            </a:pPr>
            <a:endParaRPr lang="en-US" sz="1800" dirty="0"/>
          </a:p>
        </p:txBody>
      </p:sp>
      <p:sp>
        <p:nvSpPr>
          <p:cNvPr id="4" name="TextBox 3"/>
          <p:cNvSpPr txBox="1"/>
          <p:nvPr/>
        </p:nvSpPr>
        <p:spPr>
          <a:xfrm>
            <a:off x="304800" y="184816"/>
            <a:ext cx="4331494" cy="523220"/>
          </a:xfrm>
          <a:prstGeom prst="rect">
            <a:avLst/>
          </a:prstGeom>
          <a:noFill/>
        </p:spPr>
        <p:txBody>
          <a:bodyPr wrap="square" rtlCol="0">
            <a:spAutoFit/>
          </a:bodyPr>
          <a:lstStyle/>
          <a:p>
            <a:r>
              <a:rPr lang="el-GR" sz="2800" dirty="0" smtClean="0"/>
              <a:t>Ανάλυση 6ετίας</a:t>
            </a:r>
          </a:p>
        </p:txBody>
      </p:sp>
      <p:pic>
        <p:nvPicPr>
          <p:cNvPr id="11266" name="Picture 2" descr="C:\Users\xx\Desktop\ergasiaD2\1η6ετια.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8199438" cy="5372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xx\Desktop\ergasiaD2\1η6ετιαprewhiten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57" y="1036320"/>
            <a:ext cx="8596923"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3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609600"/>
                <a:ext cx="8229600" cy="5516563"/>
              </a:xfrm>
            </p:spPr>
            <p:txBody>
              <a:bodyPr>
                <a:normAutofit/>
              </a:bodyPr>
              <a:lstStyle/>
              <a:p>
                <a:endParaRPr lang="el-GR" sz="1800" dirty="0" smtClean="0"/>
              </a:p>
              <a:p>
                <a:endParaRPr lang="el-GR" sz="1800" dirty="0"/>
              </a:p>
              <a:p>
                <a:r>
                  <a:rPr lang="en-US" sz="1800" dirty="0" smtClean="0"/>
                  <a:t>Ta </a:t>
                </a:r>
                <a:r>
                  <a:rPr lang="el-GR" sz="1800" dirty="0" smtClean="0"/>
                  <a:t>χρονικά παράθυρα είναι μεγάλα</a:t>
                </a:r>
                <a:r>
                  <a:rPr lang="en-US" sz="1800" dirty="0" smtClean="0">
                    <a:sym typeface="Wingdings" panose="05000000000000000000" pitchFamily="2" charset="2"/>
                  </a:rPr>
                  <a:t></a:t>
                </a:r>
                <a:r>
                  <a:rPr lang="el-GR" sz="1800" dirty="0" smtClean="0"/>
                  <a:t>τάση. </a:t>
                </a:r>
                <a:endParaRPr lang="el-GR" sz="1800" dirty="0"/>
              </a:p>
              <a:p>
                <a:r>
                  <a:rPr lang="el-GR" sz="1800" dirty="0" smtClean="0"/>
                  <a:t>Αφαιρώ την τάση με </a:t>
                </a:r>
                <a:r>
                  <a:rPr lang="en-US" sz="1800" dirty="0" err="1" smtClean="0"/>
                  <a:t>prewhitening</a:t>
                </a:r>
                <a:r>
                  <a:rPr lang="en-US" sz="1800" dirty="0" smtClean="0">
                    <a:sym typeface="Wingdings" panose="05000000000000000000" pitchFamily="2" charset="2"/>
                  </a:rPr>
                  <a:t></a:t>
                </a:r>
                <a:r>
                  <a:rPr lang="en-US" sz="1800" dirty="0" smtClean="0"/>
                  <a:t> </a:t>
                </a:r>
                <a:r>
                  <a:rPr lang="el-GR" sz="1800" dirty="0" smtClean="0"/>
                  <a:t>μετατρέπ</a:t>
                </a:r>
                <a:r>
                  <a:rPr lang="el-GR" sz="1800" dirty="0"/>
                  <a:t>ω</a:t>
                </a:r>
                <a:r>
                  <a:rPr lang="el-GR" sz="1800" dirty="0" smtClean="0"/>
                  <a:t> </a:t>
                </a:r>
                <a:r>
                  <a:rPr lang="el-GR" sz="1800" dirty="0"/>
                  <a:t>τη χρονοσειρά μας σε </a:t>
                </a:r>
                <a:r>
                  <a:rPr lang="el-GR" sz="1800" dirty="0" smtClean="0"/>
                  <a:t>διαδικασία </a:t>
                </a:r>
                <a:r>
                  <a:rPr lang="el-GR" sz="1800" dirty="0"/>
                  <a:t>λευκού </a:t>
                </a:r>
                <a:r>
                  <a:rPr lang="el-GR" sz="1800" dirty="0" smtClean="0"/>
                  <a:t>θορύβου</a:t>
                </a:r>
                <a:r>
                  <a:rPr lang="el-GR" sz="1800" dirty="0" smtClean="0">
                    <a:sym typeface="Wingdings" panose="05000000000000000000" pitchFamily="2" charset="2"/>
                  </a:rPr>
                  <a:t></a:t>
                </a:r>
                <a:r>
                  <a:rPr lang="el-GR" sz="1800" dirty="0" smtClean="0"/>
                  <a:t> μ=0, </a:t>
                </a:r>
                <a:r>
                  <a:rPr lang="en-US" sz="1800" dirty="0" err="1" smtClean="0"/>
                  <a:t>Var</a:t>
                </a:r>
                <a:r>
                  <a:rPr lang="en-US" sz="1800" dirty="0" smtClean="0"/>
                  <a:t>=</a:t>
                </a:r>
                <a:r>
                  <a:rPr lang="el-GR" sz="1800" dirty="0" smtClean="0"/>
                  <a:t>σταθερή, </a:t>
                </a:r>
                <a:r>
                  <a:rPr lang="en-US" sz="1800" dirty="0" err="1" smtClean="0"/>
                  <a:t>autocovariance</a:t>
                </a:r>
                <a:r>
                  <a:rPr lang="en-US" sz="1800" dirty="0" smtClean="0"/>
                  <a:t>=0</a:t>
                </a:r>
                <a:endParaRPr lang="el-GR" sz="1800" dirty="0" smtClean="0"/>
              </a:p>
              <a:p>
                <a:endParaRPr lang="el-GR" sz="1800" dirty="0" smtClean="0"/>
              </a:p>
              <a:p>
                <a:endParaRPr lang="el-GR" sz="1800" dirty="0"/>
              </a:p>
              <a:p>
                <a:endParaRPr lang="el-GR" sz="1800" dirty="0" smtClean="0"/>
              </a:p>
              <a:p>
                <a:pPr marL="0" indent="0">
                  <a:buNone/>
                </a:pPr>
                <a:r>
                  <a:rPr lang="el-GR" sz="1800" dirty="0" smtClean="0"/>
                  <a:t>Τα βήματα που ακολουθήσαμε ήταν</a:t>
                </a:r>
                <a:r>
                  <a:rPr lang="en-US" sz="1800" dirty="0" smtClean="0"/>
                  <a:t>:</a:t>
                </a:r>
                <a:endParaRPr lang="en-US" sz="1800" dirty="0"/>
              </a:p>
              <a:p>
                <a:pPr marL="0" indent="0">
                  <a:buNone/>
                </a:pPr>
                <a:r>
                  <a:rPr lang="en-US" sz="1800" dirty="0" smtClean="0"/>
                  <a:t>  1. </a:t>
                </a:r>
                <a:r>
                  <a:rPr lang="el-GR" sz="1800" dirty="0" smtClean="0"/>
                  <a:t>Για μειώση τάσης </a:t>
                </a:r>
                <a:r>
                  <a:rPr lang="el-GR" sz="1800" dirty="0" smtClean="0">
                    <a:sym typeface="Wingdings" panose="05000000000000000000" pitchFamily="2" charset="2"/>
                  </a:rPr>
                  <a:t></a:t>
                </a:r>
                <a:r>
                  <a:rPr lang="el-GR" sz="1800" dirty="0" smtClean="0"/>
                  <a:t> λογαριθμικός μετασχηματισμός  χρονοσειρών</a:t>
                </a:r>
              </a:p>
              <a:p>
                <a:pPr marL="0" indent="0">
                  <a:buNone/>
                </a:pPr>
                <a:r>
                  <a:rPr lang="el-GR" sz="1800" dirty="0"/>
                  <a:t> </a:t>
                </a:r>
                <a:r>
                  <a:rPr lang="el-GR" sz="1800" dirty="0" smtClean="0"/>
                  <a:t> 2.  </a:t>
                </a:r>
                <a:r>
                  <a:rPr lang="en-US" sz="1800" dirty="0"/>
                  <a:t>S</a:t>
                </a:r>
                <a:r>
                  <a:rPr lang="en-US" sz="1800" dirty="0" smtClean="0"/>
                  <a:t>moothing</a:t>
                </a:r>
                <a:r>
                  <a:rPr lang="el-GR" sz="1800" dirty="0" smtClean="0"/>
                  <a:t> </a:t>
                </a:r>
                <a:r>
                  <a:rPr lang="el-GR" sz="1800" dirty="0" smtClean="0">
                    <a:sym typeface="Wingdings" panose="05000000000000000000" pitchFamily="2" charset="2"/>
                  </a:rPr>
                  <a:t></a:t>
                </a:r>
                <a:r>
                  <a:rPr lang="el-GR" sz="1800" dirty="0" smtClean="0"/>
                  <a:t>μέθοδος  </a:t>
                </a:r>
                <a:r>
                  <a:rPr lang="el-GR" sz="1800" dirty="0"/>
                  <a:t>κινούμενου </a:t>
                </a:r>
                <a:r>
                  <a:rPr lang="el-GR" sz="1800" dirty="0" smtClean="0"/>
                  <a:t>μέσου</a:t>
                </a:r>
                <a:r>
                  <a:rPr lang="en-US" sz="1800" dirty="0" smtClean="0"/>
                  <a:t> (</a:t>
                </a:r>
                <a14:m>
                  <m:oMath xmlns:m="http://schemas.openxmlformats.org/officeDocument/2006/math">
                    <m:r>
                      <a:rPr lang="en-US" sz="1800" b="0" i="1" smtClean="0">
                        <a:latin typeface="Cambria Math"/>
                      </a:rPr>
                      <m:t>𝑥𝑡</m:t>
                    </m:r>
                    <m:r>
                      <a:rPr lang="en-US" sz="1800" b="0" i="1" smtClean="0">
                        <a:latin typeface="Cambria Math"/>
                      </a:rPr>
                      <m:t>,2)</m:t>
                    </m:r>
                  </m:oMath>
                </a14:m>
                <a:endParaRPr lang="el-GR" sz="1800" b="0" dirty="0" smtClean="0"/>
              </a:p>
              <a:p>
                <a:pPr marL="0" indent="0">
                  <a:buNone/>
                </a:pPr>
                <a:r>
                  <a:rPr lang="el-GR" sz="1800" dirty="0" smtClean="0"/>
                  <a:t>  3.  Αφαίρεση κινούμενου μέσου από τον λογάριθμο</a:t>
                </a:r>
              </a:p>
              <a:p>
                <a:pPr marL="0" indent="0">
                  <a:buNone/>
                </a:pPr>
                <a:r>
                  <a:rPr lang="el-GR" sz="1800" dirty="0"/>
                  <a:t> </a:t>
                </a:r>
                <a:r>
                  <a:rPr lang="el-GR" sz="1800" dirty="0" smtClean="0"/>
                  <a:t> 4.  </a:t>
                </a:r>
                <a:r>
                  <a:rPr lang="en-US" sz="1800" dirty="0" smtClean="0"/>
                  <a:t>Dickey Fuller test for </a:t>
                </a:r>
                <a:r>
                  <a:rPr lang="en-US" sz="1800" dirty="0" err="1" smtClean="0"/>
                  <a:t>stationarity</a:t>
                </a:r>
                <a:r>
                  <a:rPr lang="el-GR" sz="1800" dirty="0" smtClean="0"/>
                  <a:t> </a:t>
                </a:r>
                <a:r>
                  <a:rPr lang="el-GR" sz="1800" dirty="0" smtClean="0">
                    <a:sym typeface="Wingdings" panose="05000000000000000000" pitchFamily="2" charset="2"/>
                  </a:rPr>
                  <a:t> με 99% ακρίβεια δεχτήκαμε οτι ο    μετασχηματισμος που εφαρμόσαμε έκανε τη χρονοσειρά στάσιμη.</a:t>
                </a:r>
                <a:endParaRPr lang="el-GR" sz="1800" dirty="0"/>
              </a:p>
              <a:p>
                <a:pPr marL="0" indent="0">
                  <a:buNone/>
                </a:pPr>
                <a:endParaRPr lang="el-GR" sz="1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609600"/>
                <a:ext cx="8229600" cy="5516563"/>
              </a:xfrm>
              <a:blipFill rotWithShape="1">
                <a:blip r:embed="rId2"/>
                <a:stretch>
                  <a:fillRect l="-593"/>
                </a:stretch>
              </a:blipFill>
            </p:spPr>
            <p:txBody>
              <a:bodyPr/>
              <a:lstStyle/>
              <a:p>
                <a:r>
                  <a:rPr lang="en-US">
                    <a:noFill/>
                  </a:rPr>
                  <a:t> </a:t>
                </a:r>
              </a:p>
            </p:txBody>
          </p:sp>
        </mc:Fallback>
      </mc:AlternateContent>
      <p:sp>
        <p:nvSpPr>
          <p:cNvPr id="4" name="TextBox 3"/>
          <p:cNvSpPr txBox="1"/>
          <p:nvPr/>
        </p:nvSpPr>
        <p:spPr>
          <a:xfrm>
            <a:off x="304800" y="184816"/>
            <a:ext cx="2971800" cy="523220"/>
          </a:xfrm>
          <a:prstGeom prst="rect">
            <a:avLst/>
          </a:prstGeom>
          <a:noFill/>
        </p:spPr>
        <p:txBody>
          <a:bodyPr wrap="square" rtlCol="0">
            <a:spAutoFit/>
          </a:bodyPr>
          <a:lstStyle/>
          <a:p>
            <a:r>
              <a:rPr lang="en-US" sz="2800" dirty="0" smtClean="0"/>
              <a:t>T</a:t>
            </a:r>
            <a:r>
              <a:rPr lang="el-GR" sz="2800" dirty="0" smtClean="0"/>
              <a:t>άσεις</a:t>
            </a:r>
          </a:p>
        </p:txBody>
      </p:sp>
    </p:spTree>
    <p:extLst>
      <p:ext uri="{BB962C8B-B14F-4D97-AF65-F5344CB8AC3E}">
        <p14:creationId xmlns:p14="http://schemas.microsoft.com/office/powerpoint/2010/main" val="4172745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52884"/>
            <a:ext cx="5334000" cy="523220"/>
          </a:xfrm>
          <a:prstGeom prst="rect">
            <a:avLst/>
          </a:prstGeom>
          <a:noFill/>
        </p:spPr>
        <p:txBody>
          <a:bodyPr wrap="square" rtlCol="0">
            <a:spAutoFit/>
          </a:bodyPr>
          <a:lstStyle/>
          <a:p>
            <a:r>
              <a:rPr lang="en-US" sz="2800" dirty="0" smtClean="0"/>
              <a:t>H </a:t>
            </a:r>
            <a:r>
              <a:rPr lang="el-GR" sz="2800" dirty="0" smtClean="0"/>
              <a:t>διαδικασία του </a:t>
            </a:r>
            <a:r>
              <a:rPr lang="en-US" sz="2800" dirty="0" err="1" smtClean="0"/>
              <a:t>prewhitening</a:t>
            </a:r>
            <a:endParaRPr lang="el-GR" sz="2800" dirty="0" smtClean="0"/>
          </a:p>
        </p:txBody>
      </p:sp>
      <p:pic>
        <p:nvPicPr>
          <p:cNvPr id="4098" name="Picture 2" descr="C:\Users\xx\Desktop\ergasiaD2\CrossCorr6T=0,1\prewhite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900018"/>
            <a:ext cx="8001001" cy="55132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64705" y="4191000"/>
            <a:ext cx="4503095" cy="1815882"/>
          </a:xfrm>
          <a:prstGeom prst="rect">
            <a:avLst/>
          </a:prstGeom>
          <a:noFill/>
        </p:spPr>
        <p:txBody>
          <a:bodyPr wrap="square" rtlCol="0">
            <a:spAutoFit/>
          </a:bodyPr>
          <a:lstStyle/>
          <a:p>
            <a:r>
              <a:rPr lang="en-US" sz="1400" b="1" dirty="0">
                <a:solidFill>
                  <a:srgbClr val="0070C0"/>
                </a:solidFill>
              </a:rPr>
              <a:t>Results of Dickey-Fuller Test :</a:t>
            </a:r>
          </a:p>
          <a:p>
            <a:r>
              <a:rPr lang="en-US" sz="1400" b="1" dirty="0">
                <a:solidFill>
                  <a:srgbClr val="0070C0"/>
                </a:solidFill>
              </a:rPr>
              <a:t>Test Statistic                -8.850415e+00</a:t>
            </a:r>
          </a:p>
          <a:p>
            <a:r>
              <a:rPr lang="en-US" sz="1400" b="1" dirty="0">
                <a:solidFill>
                  <a:srgbClr val="0070C0"/>
                </a:solidFill>
              </a:rPr>
              <a:t>p-value                        1.578520e-14</a:t>
            </a:r>
          </a:p>
          <a:p>
            <a:r>
              <a:rPr lang="en-US" sz="1400" b="1" dirty="0">
                <a:solidFill>
                  <a:srgbClr val="0070C0"/>
                </a:solidFill>
              </a:rPr>
              <a:t>#Lags Used                     0.000000e+00</a:t>
            </a:r>
          </a:p>
          <a:p>
            <a:r>
              <a:rPr lang="en-US" sz="1400" b="1" dirty="0">
                <a:solidFill>
                  <a:srgbClr val="0070C0"/>
                </a:solidFill>
              </a:rPr>
              <a:t>Number of Observations Used    7.000000e+01</a:t>
            </a:r>
          </a:p>
          <a:p>
            <a:r>
              <a:rPr lang="en-US" sz="1400" b="1" dirty="0">
                <a:solidFill>
                  <a:srgbClr val="0070C0"/>
                </a:solidFill>
              </a:rPr>
              <a:t>Critical Value (1%)           -3.527426e+00</a:t>
            </a:r>
          </a:p>
          <a:p>
            <a:r>
              <a:rPr lang="en-US" sz="1400" b="1" dirty="0">
                <a:solidFill>
                  <a:srgbClr val="0070C0"/>
                </a:solidFill>
              </a:rPr>
              <a:t>Critical Value (5%)           -2.903811e+00</a:t>
            </a:r>
          </a:p>
          <a:p>
            <a:r>
              <a:rPr lang="en-US" sz="1400" b="1" dirty="0">
                <a:solidFill>
                  <a:srgbClr val="0070C0"/>
                </a:solidFill>
              </a:rPr>
              <a:t>Critical Value (10%)          -</a:t>
            </a:r>
            <a:r>
              <a:rPr lang="en-US" sz="1400" b="1" dirty="0" smtClean="0">
                <a:solidFill>
                  <a:srgbClr val="0070C0"/>
                </a:solidFill>
              </a:rPr>
              <a:t>2.589320e+00</a:t>
            </a:r>
            <a:endParaRPr lang="en-US" sz="1400" b="1" dirty="0">
              <a:solidFill>
                <a:srgbClr val="0070C0"/>
              </a:solidFill>
            </a:endParaRPr>
          </a:p>
        </p:txBody>
      </p:sp>
    </p:spTree>
    <p:extLst>
      <p:ext uri="{BB962C8B-B14F-4D97-AF65-F5344CB8AC3E}">
        <p14:creationId xmlns:p14="http://schemas.microsoft.com/office/powerpoint/2010/main" val="142187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anim calcmode="lin" valueType="num">
                                      <p:cBhvr>
                                        <p:cTn id="2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anim calcmode="lin" valueType="num">
                                      <p:cBhvr>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1000"/>
                                        <p:tgtEl>
                                          <p:spTgt spid="6">
                                            <p:txEl>
                                              <p:pRg st="5" end="5"/>
                                            </p:txEl>
                                          </p:spTgt>
                                        </p:tgtEl>
                                      </p:cBhvr>
                                    </p:animEffect>
                                    <p:anim calcmode="lin" valueType="num">
                                      <p:cBhvr>
                                        <p:cTn id="3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1000"/>
                                        <p:tgtEl>
                                          <p:spTgt spid="6">
                                            <p:txEl>
                                              <p:pRg st="6" end="6"/>
                                            </p:txEl>
                                          </p:spTgt>
                                        </p:tgtEl>
                                      </p:cBhvr>
                                    </p:animEffect>
                                    <p:anim calcmode="lin" valueType="num">
                                      <p:cBhvr>
                                        <p:cTn id="3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1000"/>
                                        <p:tgtEl>
                                          <p:spTgt spid="6">
                                            <p:txEl>
                                              <p:pRg st="7" end="7"/>
                                            </p:txEl>
                                          </p:spTgt>
                                        </p:tgtEl>
                                      </p:cBhvr>
                                    </p:animEffect>
                                    <p:anim calcmode="lin" valueType="num">
                                      <p:cBhvr>
                                        <p:cTn id="4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marL="0" indent="0">
              <a:buNone/>
            </a:pPr>
            <a:endParaRPr lang="en-US" sz="1800" dirty="0" smtClean="0"/>
          </a:p>
          <a:p>
            <a:r>
              <a:rPr lang="el-GR" sz="1800" dirty="0" smtClean="0"/>
              <a:t>Στόχος αυτής της εργασίας </a:t>
            </a:r>
            <a:r>
              <a:rPr lang="en-US" sz="1800" dirty="0" smtClean="0">
                <a:sym typeface="Wingdings" panose="05000000000000000000" pitchFamily="2" charset="2"/>
              </a:rPr>
              <a:t></a:t>
            </a:r>
            <a:r>
              <a:rPr lang="el-GR" sz="1800" dirty="0" smtClean="0"/>
              <a:t>η διερεύνηση αλληλεπίδρασης </a:t>
            </a:r>
            <a:r>
              <a:rPr lang="en-US" sz="1800" dirty="0" smtClean="0"/>
              <a:t> </a:t>
            </a:r>
            <a:r>
              <a:rPr lang="el-GR" sz="1800" dirty="0" smtClean="0"/>
              <a:t>μεταξύ τιμών </a:t>
            </a:r>
            <a:r>
              <a:rPr lang="en-US" sz="1800" dirty="0" smtClean="0"/>
              <a:t>			</a:t>
            </a:r>
            <a:r>
              <a:rPr lang="el-GR" sz="1800" dirty="0" smtClean="0"/>
              <a:t>αγαθών στην παγκόσμια αγορά.</a:t>
            </a:r>
            <a:endParaRPr lang="en-US" sz="1800" dirty="0" smtClean="0"/>
          </a:p>
          <a:p>
            <a:endParaRPr lang="en-US" sz="1800" dirty="0" smtClean="0"/>
          </a:p>
          <a:p>
            <a:r>
              <a:rPr lang="el-GR" sz="1800" dirty="0" smtClean="0"/>
              <a:t>Χρονοσειρές 20 αγαθών σε παράθυρα </a:t>
            </a:r>
            <a:endParaRPr lang="en-US" sz="1800" dirty="0" smtClean="0"/>
          </a:p>
          <a:p>
            <a:pPr marL="560070" lvl="1" indent="-285750"/>
            <a:r>
              <a:rPr lang="en-US" sz="1800" dirty="0" smtClean="0"/>
              <a:t>2 </a:t>
            </a:r>
            <a:r>
              <a:rPr lang="el-GR" sz="1800" dirty="0" smtClean="0"/>
              <a:t>ετών</a:t>
            </a:r>
          </a:p>
          <a:p>
            <a:pPr marL="560070" lvl="1" indent="-285750"/>
            <a:r>
              <a:rPr lang="el-GR" sz="1800" dirty="0" smtClean="0"/>
              <a:t>6</a:t>
            </a:r>
            <a:r>
              <a:rPr lang="en-US" sz="1800" dirty="0" smtClean="0"/>
              <a:t> </a:t>
            </a:r>
            <a:r>
              <a:rPr lang="el-GR" sz="1800" dirty="0" smtClean="0"/>
              <a:t>ετών</a:t>
            </a:r>
            <a:endParaRPr lang="en-US" sz="1800" dirty="0" smtClean="0"/>
          </a:p>
          <a:p>
            <a:pPr marL="0" indent="0">
              <a:buNone/>
            </a:pPr>
            <a:endParaRPr lang="el-GR" sz="1800" dirty="0" smtClean="0"/>
          </a:p>
          <a:p>
            <a:r>
              <a:rPr lang="el-GR" sz="1800" dirty="0" smtClean="0"/>
              <a:t>Στατιστικά σημαντικές σχέσεις ανάμεσα στα δεδομένα</a:t>
            </a:r>
            <a:r>
              <a:rPr lang="el-GR" sz="1800" dirty="0"/>
              <a:t> </a:t>
            </a:r>
            <a:r>
              <a:rPr lang="el-GR" sz="1800" dirty="0" smtClean="0"/>
              <a:t>με τα μέτρα</a:t>
            </a:r>
            <a:r>
              <a:rPr lang="en-US" sz="1800" dirty="0" smtClean="0"/>
              <a:t>:</a:t>
            </a:r>
          </a:p>
          <a:p>
            <a:pPr lvl="1"/>
            <a:r>
              <a:rPr lang="el-GR" sz="1800" dirty="0" smtClean="0"/>
              <a:t>Διασυσχέτιση (</a:t>
            </a:r>
            <a:r>
              <a:rPr lang="en-US" sz="1800" dirty="0" smtClean="0"/>
              <a:t>Cross Correlation)</a:t>
            </a:r>
          </a:p>
          <a:p>
            <a:pPr lvl="1"/>
            <a:r>
              <a:rPr lang="el-GR" sz="1800" dirty="0" smtClean="0"/>
              <a:t>Αμοιβαία πληροφορία </a:t>
            </a:r>
            <a:r>
              <a:rPr lang="en-US" sz="1800" dirty="0" smtClean="0"/>
              <a:t>(Mutual Information)</a:t>
            </a:r>
          </a:p>
          <a:p>
            <a:pPr lvl="1"/>
            <a:r>
              <a:rPr lang="el-GR" sz="1800" dirty="0" smtClean="0"/>
              <a:t>Υπό συνθήκη αιτιότητα κατά </a:t>
            </a:r>
            <a:r>
              <a:rPr lang="en-US" sz="1800" dirty="0" smtClean="0"/>
              <a:t>Granger </a:t>
            </a:r>
            <a:r>
              <a:rPr lang="el-GR" sz="1800" dirty="0" smtClean="0"/>
              <a:t>(</a:t>
            </a:r>
            <a:r>
              <a:rPr lang="en-US" sz="1800" dirty="0" smtClean="0"/>
              <a:t>Conditional Granger causality index)</a:t>
            </a:r>
            <a:endParaRPr lang="el-GR" sz="1800" dirty="0" smtClean="0"/>
          </a:p>
          <a:p>
            <a:pPr marL="365760" lvl="1" indent="0">
              <a:buNone/>
            </a:pPr>
            <a:endParaRPr lang="el-GR" sz="1800" dirty="0"/>
          </a:p>
          <a:p>
            <a:pPr marL="365760" lvl="1" indent="0">
              <a:buNone/>
            </a:pPr>
            <a:endParaRPr lang="en-US" sz="1800" dirty="0" smtClean="0"/>
          </a:p>
        </p:txBody>
      </p:sp>
      <p:sp>
        <p:nvSpPr>
          <p:cNvPr id="4" name="TextBox 3"/>
          <p:cNvSpPr txBox="1"/>
          <p:nvPr/>
        </p:nvSpPr>
        <p:spPr>
          <a:xfrm>
            <a:off x="413926" y="381000"/>
            <a:ext cx="1719674" cy="523220"/>
          </a:xfrm>
          <a:prstGeom prst="rect">
            <a:avLst/>
          </a:prstGeom>
          <a:noFill/>
        </p:spPr>
        <p:txBody>
          <a:bodyPr wrap="square" rtlCol="0">
            <a:spAutoFit/>
          </a:bodyPr>
          <a:lstStyle/>
          <a:p>
            <a:r>
              <a:rPr lang="en-US" sz="2800" dirty="0" smtClean="0"/>
              <a:t>Abstract</a:t>
            </a:r>
            <a:endParaRPr lang="el-GR" sz="2800" dirty="0" smtClean="0"/>
          </a:p>
        </p:txBody>
      </p:sp>
    </p:spTree>
    <p:extLst>
      <p:ext uri="{BB962C8B-B14F-4D97-AF65-F5344CB8AC3E}">
        <p14:creationId xmlns:p14="http://schemas.microsoft.com/office/powerpoint/2010/main" val="2214442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762000"/>
                <a:ext cx="8229600" cy="5364163"/>
              </a:xfrm>
            </p:spPr>
            <p:txBody>
              <a:bodyPr>
                <a:normAutofit/>
              </a:bodyPr>
              <a:lstStyle/>
              <a:p>
                <a:r>
                  <a:rPr lang="el-GR" sz="1800" dirty="0"/>
                  <a:t>Α</a:t>
                </a:r>
                <a:r>
                  <a:rPr lang="el-GR" sz="1800" dirty="0" smtClean="0"/>
                  <a:t>νάλυση στα παράθυρα 6ετίας </a:t>
                </a:r>
                <a:r>
                  <a:rPr lang="el-GR" sz="1800" dirty="0" smtClean="0">
                    <a:sym typeface="Wingdings" panose="05000000000000000000" pitchFamily="2" charset="2"/>
                  </a:rPr>
                  <a:t></a:t>
                </a:r>
                <a:r>
                  <a:rPr lang="el-GR" sz="1800" dirty="0" smtClean="0"/>
                  <a:t> </a:t>
                </a:r>
                <a:r>
                  <a:rPr lang="en-US" sz="1800" dirty="0" smtClean="0"/>
                  <a:t>cross correlation.</a:t>
                </a:r>
              </a:p>
              <a:p>
                <a14:m>
                  <m:oMath xmlns:m="http://schemas.openxmlformats.org/officeDocument/2006/math">
                    <m:sSub>
                      <m:sSubPr>
                        <m:ctrlPr>
                          <a:rPr lang="el-GR" sz="1800" i="1">
                            <a:latin typeface="Cambria Math"/>
                          </a:rPr>
                        </m:ctrlPr>
                      </m:sSubPr>
                      <m:e>
                        <m:r>
                          <a:rPr lang="en-US" sz="1800" i="1">
                            <a:latin typeface="Cambria Math"/>
                          </a:rPr>
                          <m:t>𝑟</m:t>
                        </m:r>
                      </m:e>
                      <m:sub>
                        <m:r>
                          <a:rPr lang="en-US" sz="1800" i="1">
                            <a:latin typeface="Cambria Math"/>
                          </a:rPr>
                          <m:t>𝑋𝑌</m:t>
                        </m:r>
                      </m:sub>
                    </m:sSub>
                    <m:d>
                      <m:dPr>
                        <m:ctrlPr>
                          <a:rPr lang="en-US" sz="1800" i="1">
                            <a:latin typeface="Cambria Math"/>
                          </a:rPr>
                        </m:ctrlPr>
                      </m:dPr>
                      <m:e>
                        <m:r>
                          <a:rPr lang="el-GR" sz="1800" b="0" i="1" smtClean="0">
                            <a:latin typeface="Cambria Math"/>
                          </a:rPr>
                          <m:t>0</m:t>
                        </m:r>
                      </m:e>
                    </m:d>
                  </m:oMath>
                </a14:m>
                <a:r>
                  <a:rPr lang="el-GR" sz="1800" dirty="0"/>
                  <a:t> </a:t>
                </a:r>
                <a:r>
                  <a:rPr lang="en-US" sz="1800" dirty="0" smtClean="0"/>
                  <a:t> </a:t>
                </a:r>
                <a:r>
                  <a:rPr lang="el-GR" sz="1800" dirty="0" smtClean="0"/>
                  <a:t>και παραμετρικός έλεγχος</a:t>
                </a:r>
              </a:p>
              <a:p>
                <a:r>
                  <a:rPr lang="en-US" sz="1800" dirty="0" err="1" smtClean="0"/>
                  <a:t>Colormaps</a:t>
                </a:r>
                <a:endParaRPr lang="en-US" sz="1800" dirty="0" smtClean="0"/>
              </a:p>
              <a:p>
                <a:endParaRPr lang="en-US" sz="1800" dirty="0"/>
              </a:p>
              <a:p>
                <a:pPr marL="0" indent="0">
                  <a:buNone/>
                </a:pPr>
                <a:r>
                  <a:rPr lang="en-US" sz="1800" dirty="0" smtClean="0"/>
                  <a:t>	</a:t>
                </a:r>
                <a:r>
                  <a:rPr lang="el-GR" sz="1800" dirty="0" smtClean="0"/>
                  <a:t>Χωρίς </a:t>
                </a:r>
                <a:r>
                  <a:rPr lang="en-US" sz="1800" dirty="0" err="1" smtClean="0"/>
                  <a:t>prewhitening</a:t>
                </a:r>
                <a:r>
                  <a:rPr lang="en-US" sz="1800" dirty="0" smtClean="0"/>
                  <a:t>				</a:t>
                </a:r>
                <a:r>
                  <a:rPr lang="el-GR" sz="1800" dirty="0" smtClean="0"/>
                  <a:t>Με </a:t>
                </a:r>
                <a:r>
                  <a:rPr lang="en-US" sz="1800" dirty="0" err="1" smtClean="0"/>
                  <a:t>prewhitening</a:t>
                </a:r>
                <a:endParaRPr lang="en-US" sz="1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762000"/>
                <a:ext cx="8229600" cy="5364163"/>
              </a:xfrm>
              <a:blipFill rotWithShape="1">
                <a:blip r:embed="rId2"/>
                <a:stretch>
                  <a:fillRect l="-444" t="-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184816"/>
                <a:ext cx="4724400" cy="523220"/>
              </a:xfrm>
              <a:prstGeom prst="rect">
                <a:avLst/>
              </a:prstGeom>
              <a:noFill/>
            </p:spPr>
            <p:txBody>
              <a:bodyPr wrap="square" rtlCol="0">
                <a:spAutoFit/>
              </a:bodyPr>
              <a:lstStyle/>
              <a:p>
                <a14:m>
                  <m:oMath xmlns:m="http://schemas.openxmlformats.org/officeDocument/2006/math">
                    <m:sSub>
                      <m:sSubPr>
                        <m:ctrlPr>
                          <a:rPr lang="el-GR" sz="2800" i="1" smtClean="0">
                            <a:latin typeface="Cambria Math"/>
                          </a:rPr>
                        </m:ctrlPr>
                      </m:sSubPr>
                      <m:e>
                        <m:r>
                          <a:rPr lang="en-US" sz="2800" b="0" i="1" smtClean="0">
                            <a:latin typeface="Cambria Math"/>
                          </a:rPr>
                          <m:t>𝑟</m:t>
                        </m:r>
                      </m:e>
                      <m:sub>
                        <m:r>
                          <a:rPr lang="en-US" sz="2800" b="0" i="1" smtClean="0">
                            <a:latin typeface="Cambria Math"/>
                          </a:rPr>
                          <m:t>𝑋𝑌</m:t>
                        </m:r>
                      </m:sub>
                    </m:sSub>
                    <m:d>
                      <m:dPr>
                        <m:ctrlPr>
                          <a:rPr lang="en-US" sz="2800" b="0" i="1" smtClean="0">
                            <a:latin typeface="Cambria Math"/>
                          </a:rPr>
                        </m:ctrlPr>
                      </m:dPr>
                      <m:e>
                        <m:r>
                          <a:rPr lang="el-GR" sz="2800" b="0" i="1" smtClean="0">
                            <a:latin typeface="Cambria Math"/>
                          </a:rPr>
                          <m:t>𝜏</m:t>
                        </m:r>
                      </m:e>
                    </m:d>
                  </m:oMath>
                </a14:m>
                <a:r>
                  <a:rPr lang="el-GR" sz="2800" dirty="0" smtClean="0"/>
                  <a:t> για τ=0 και 1</a:t>
                </a:r>
              </a:p>
            </p:txBody>
          </p:sp>
        </mc:Choice>
        <mc:Fallback xmlns="">
          <p:sp>
            <p:nvSpPr>
              <p:cNvPr id="5" name="TextBox 4"/>
              <p:cNvSpPr txBox="1">
                <a:spLocks noRot="1" noChangeAspect="1" noMove="1" noResize="1" noEditPoints="1" noAdjustHandles="1" noChangeArrowheads="1" noChangeShapeType="1" noTextEdit="1"/>
              </p:cNvSpPr>
              <p:nvPr/>
            </p:nvSpPr>
            <p:spPr>
              <a:xfrm>
                <a:off x="304800" y="184816"/>
                <a:ext cx="4724400" cy="523220"/>
              </a:xfrm>
              <a:prstGeom prst="rect">
                <a:avLst/>
              </a:prstGeom>
              <a:blipFill rotWithShape="1">
                <a:blip r:embed="rId3"/>
                <a:stretch>
                  <a:fillRect t="-10465" b="-32558"/>
                </a:stretch>
              </a:blipFill>
            </p:spPr>
            <p:txBody>
              <a:bodyPr/>
              <a:lstStyle/>
              <a:p>
                <a:r>
                  <a:rPr lang="en-US">
                    <a:noFill/>
                  </a:rPr>
                  <a:t> </a:t>
                </a:r>
              </a:p>
            </p:txBody>
          </p:sp>
        </mc:Fallback>
      </mc:AlternateContent>
      <p:pic>
        <p:nvPicPr>
          <p:cNvPr id="2050" name="Picture 2" descr="C:\Users\xx\Desktop\ergasiaD2\CrossCorr6T=0\CrCorNoPre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 y="2449513"/>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xx\Desktop\ergasiaD2\CrossCorr6T=0\CrCorPrew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898" y="2449512"/>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xx\Desktop\ergasiaD2\CrossCorr6T=0\CrCorNoPrew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49513"/>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xx\Desktop\ergasiaD2\CrossCorr6T=0\CrCorPrew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4301" y="2449512"/>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xx\Desktop\ergasiaD2\CrossCorr6T=0\CrCorNoPrew0.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2457533"/>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xx\Desktop\ergasiaD2\CrossCorr6T=0\CrCorPrew0.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4302" y="2457533"/>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xx\Desktop\ergasiaD2\CrossCorr6T=0\CrCorNoPrew0.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 y="2464751"/>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xx\Desktop\ergasiaD2\CrossCorr6T=0\CrCorPrew0.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0264" y="2464752"/>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xx\Desktop\ergasiaD2\CrossCorr6T=0\CrCorNoPrew0.5.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4" y="2464752"/>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xx\Desktop\ergasiaD2\CrossCorr6T=0\CrCorPrew0.5.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23898" y="2459137"/>
            <a:ext cx="4852988" cy="440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46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marL="0" indent="0">
              <a:buNone/>
            </a:pPr>
            <a:r>
              <a:rPr lang="el-GR" sz="1800" dirty="0" smtClean="0"/>
              <a:t>Σε επανάληψη εδώ βλέπουμε τα </a:t>
            </a:r>
            <a:r>
              <a:rPr lang="en-US" sz="1800" dirty="0" err="1" smtClean="0"/>
              <a:t>colormaps</a:t>
            </a:r>
            <a:r>
              <a:rPr lang="el-GR" sz="1800" dirty="0" smtClean="0"/>
              <a:t> και δίκτυα που δημιουργούνται για την τελευταία εξαετία χωρίς και με </a:t>
            </a:r>
            <a:r>
              <a:rPr lang="en-US" sz="1800" dirty="0" err="1" smtClean="0"/>
              <a:t>prewhitening</a:t>
            </a:r>
            <a:r>
              <a:rPr lang="en-US" sz="1800" dirty="0" smtClean="0"/>
              <a:t>.</a:t>
            </a:r>
          </a:p>
          <a:p>
            <a:pPr marL="0" indent="0">
              <a:buNone/>
            </a:pPr>
            <a:r>
              <a:rPr lang="en-US" sz="1800" dirty="0" smtClean="0"/>
              <a:t>H </a:t>
            </a:r>
            <a:r>
              <a:rPr lang="el-GR" sz="1800" dirty="0" smtClean="0"/>
              <a:t>τάση λοιπόν που υπήρχε στις χρονοσειρές δημιουργούσε πολλές επιπλέον συνδέσεις.</a:t>
            </a:r>
            <a:endParaRPr lang="en-US" sz="1800" dirty="0" smtClean="0"/>
          </a:p>
          <a:p>
            <a:pPr marL="0" indent="0">
              <a:buNone/>
            </a:pPr>
            <a:endParaRPr lang="en-US" sz="1800" dirty="0"/>
          </a:p>
        </p:txBody>
      </p:sp>
      <p:pic>
        <p:nvPicPr>
          <p:cNvPr id="1026" name="Picture 2" descr="C:\Users\xx\Desktop\ergasiaD2\CrossCorr6T=0\CrCorNoPrew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 y="2449512"/>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xx\Desktop\ergasiaD2\CrossCorr6T=0\CrCorPrew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412" y="2449512"/>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xx\Desktop\ergasiaD2\CrossCorr6T=0\5thnoprew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35371"/>
            <a:ext cx="5735638" cy="46672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xx\Desktop\ergasiaD2\CrossCorr6T=0\withprewh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2976" y="2335371"/>
            <a:ext cx="5735637" cy="4667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304800" y="184816"/>
                <a:ext cx="4648200" cy="523220"/>
              </a:xfrm>
              <a:prstGeom prst="rect">
                <a:avLst/>
              </a:prstGeom>
              <a:noFill/>
            </p:spPr>
            <p:txBody>
              <a:bodyPr wrap="square" rtlCol="0">
                <a:spAutoFit/>
              </a:bodyPr>
              <a:lstStyle/>
              <a:p>
                <a14:m>
                  <m:oMath xmlns:m="http://schemas.openxmlformats.org/officeDocument/2006/math">
                    <m:sSub>
                      <m:sSubPr>
                        <m:ctrlPr>
                          <a:rPr lang="el-GR" sz="2800" i="1" smtClean="0">
                            <a:latin typeface="Cambria Math"/>
                          </a:rPr>
                        </m:ctrlPr>
                      </m:sSubPr>
                      <m:e>
                        <m:r>
                          <a:rPr lang="en-US" sz="2800" b="0" i="1" smtClean="0">
                            <a:latin typeface="Cambria Math"/>
                          </a:rPr>
                          <m:t>𝑟</m:t>
                        </m:r>
                      </m:e>
                      <m:sub>
                        <m:r>
                          <a:rPr lang="en-US" sz="2800" b="0" i="1" smtClean="0">
                            <a:latin typeface="Cambria Math"/>
                          </a:rPr>
                          <m:t>𝑋𝑌</m:t>
                        </m:r>
                      </m:sub>
                    </m:sSub>
                    <m:d>
                      <m:dPr>
                        <m:ctrlPr>
                          <a:rPr lang="en-US" sz="2800" b="0" i="1" smtClean="0">
                            <a:latin typeface="Cambria Math"/>
                          </a:rPr>
                        </m:ctrlPr>
                      </m:dPr>
                      <m:e>
                        <m:r>
                          <a:rPr lang="el-GR" sz="2800" b="0" i="1" smtClean="0">
                            <a:latin typeface="Cambria Math"/>
                          </a:rPr>
                          <m:t>𝜏</m:t>
                        </m:r>
                      </m:e>
                    </m:d>
                  </m:oMath>
                </a14:m>
                <a:r>
                  <a:rPr lang="el-GR" sz="2800" dirty="0" smtClean="0"/>
                  <a:t> για τ=0 και 1</a:t>
                </a:r>
              </a:p>
            </p:txBody>
          </p:sp>
        </mc:Choice>
        <mc:Fallback xmlns="">
          <p:sp>
            <p:nvSpPr>
              <p:cNvPr id="8" name="TextBox 7"/>
              <p:cNvSpPr txBox="1">
                <a:spLocks noRot="1" noChangeAspect="1" noMove="1" noResize="1" noEditPoints="1" noAdjustHandles="1" noChangeArrowheads="1" noChangeShapeType="1" noTextEdit="1"/>
              </p:cNvSpPr>
              <p:nvPr/>
            </p:nvSpPr>
            <p:spPr>
              <a:xfrm>
                <a:off x="304800" y="184816"/>
                <a:ext cx="4648200" cy="523220"/>
              </a:xfrm>
              <a:prstGeom prst="rect">
                <a:avLst/>
              </a:prstGeom>
              <a:blipFill rotWithShape="1">
                <a:blip r:embed="rId6"/>
                <a:stretch>
                  <a:fillRect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291026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1000"/>
                                        <p:tgtEl>
                                          <p:spTgt spid="1027"/>
                                        </p:tgtEl>
                                      </p:cBhvr>
                                    </p:animEffect>
                                    <p:anim calcmode="lin" valueType="num">
                                      <p:cBhvr>
                                        <p:cTn id="13" dur="1000" fill="hold"/>
                                        <p:tgtEl>
                                          <p:spTgt spid="1027"/>
                                        </p:tgtEl>
                                        <p:attrNameLst>
                                          <p:attrName>ppt_x</p:attrName>
                                        </p:attrNameLst>
                                      </p:cBhvr>
                                      <p:tavLst>
                                        <p:tav tm="0">
                                          <p:val>
                                            <p:strVal val="#ppt_x"/>
                                          </p:val>
                                        </p:tav>
                                        <p:tav tm="100000">
                                          <p:val>
                                            <p:strVal val="#ppt_x"/>
                                          </p:val>
                                        </p:tav>
                                      </p:tavLst>
                                    </p:anim>
                                    <p:anim calcmode="lin" valueType="num">
                                      <p:cBhvr>
                                        <p:cTn id="14"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1000"/>
                                        <p:tgtEl>
                                          <p:spTgt spid="1028"/>
                                        </p:tgtEl>
                                      </p:cBhvr>
                                    </p:animEffect>
                                    <p:anim calcmode="lin" valueType="num">
                                      <p:cBhvr>
                                        <p:cTn id="20" dur="1000" fill="hold"/>
                                        <p:tgtEl>
                                          <p:spTgt spid="1028"/>
                                        </p:tgtEl>
                                        <p:attrNameLst>
                                          <p:attrName>ppt_x</p:attrName>
                                        </p:attrNameLst>
                                      </p:cBhvr>
                                      <p:tavLst>
                                        <p:tav tm="0">
                                          <p:val>
                                            <p:strVal val="#ppt_x"/>
                                          </p:val>
                                        </p:tav>
                                        <p:tav tm="100000">
                                          <p:val>
                                            <p:strVal val="#ppt_x"/>
                                          </p:val>
                                        </p:tav>
                                      </p:tavLst>
                                    </p:anim>
                                    <p:anim calcmode="lin" valueType="num">
                                      <p:cBhvr>
                                        <p:cTn id="21" dur="1000" fill="hold"/>
                                        <p:tgtEl>
                                          <p:spTgt spid="102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29"/>
                                        </p:tgtEl>
                                        <p:attrNameLst>
                                          <p:attrName>style.visibility</p:attrName>
                                        </p:attrNameLst>
                                      </p:cBhvr>
                                      <p:to>
                                        <p:strVal val="visible"/>
                                      </p:to>
                                    </p:set>
                                    <p:animEffect transition="in" filter="fade">
                                      <p:cBhvr>
                                        <p:cTn id="24" dur="1000"/>
                                        <p:tgtEl>
                                          <p:spTgt spid="1029"/>
                                        </p:tgtEl>
                                      </p:cBhvr>
                                    </p:animEffect>
                                    <p:anim calcmode="lin" valueType="num">
                                      <p:cBhvr>
                                        <p:cTn id="25" dur="1000" fill="hold"/>
                                        <p:tgtEl>
                                          <p:spTgt spid="1029"/>
                                        </p:tgtEl>
                                        <p:attrNameLst>
                                          <p:attrName>ppt_x</p:attrName>
                                        </p:attrNameLst>
                                      </p:cBhvr>
                                      <p:tavLst>
                                        <p:tav tm="0">
                                          <p:val>
                                            <p:strVal val="#ppt_x"/>
                                          </p:val>
                                        </p:tav>
                                        <p:tav tm="100000">
                                          <p:val>
                                            <p:strVal val="#ppt_x"/>
                                          </p:val>
                                        </p:tav>
                                      </p:tavLst>
                                    </p:anim>
                                    <p:anim calcmode="lin" valueType="num">
                                      <p:cBhvr>
                                        <p:cTn id="26"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r>
              <a:rPr lang="en-US" sz="1800" dirty="0" smtClean="0"/>
              <a:t>Normalized </a:t>
            </a:r>
            <a:r>
              <a:rPr lang="en-US" sz="1800" dirty="0" err="1" smtClean="0"/>
              <a:t>colormaps</a:t>
            </a:r>
            <a:r>
              <a:rPr lang="el-GR" sz="1800" dirty="0" smtClean="0"/>
              <a:t> χωρίς και με </a:t>
            </a:r>
            <a:r>
              <a:rPr lang="en-US" sz="1800" dirty="0" err="1" smtClean="0"/>
              <a:t>prewhitening</a:t>
            </a:r>
            <a:r>
              <a:rPr lang="el-GR" sz="1800" dirty="0" smtClean="0"/>
              <a:t>. </a:t>
            </a:r>
            <a:endParaRPr lang="en-US" sz="1800" dirty="0" smtClean="0"/>
          </a:p>
          <a:p>
            <a:r>
              <a:rPr lang="el-GR" sz="1800" dirty="0" smtClean="0"/>
              <a:t>Δίκτυο από το </a:t>
            </a:r>
            <a:r>
              <a:rPr lang="en-US" sz="1800" dirty="0" smtClean="0"/>
              <a:t>Normalized </a:t>
            </a:r>
            <a:r>
              <a:rPr lang="en-US" sz="1800" dirty="0" err="1" smtClean="0"/>
              <a:t>colormap</a:t>
            </a:r>
            <a:r>
              <a:rPr lang="en-US" sz="1800" dirty="0" smtClean="0"/>
              <a:t> </a:t>
            </a:r>
            <a:r>
              <a:rPr lang="el-GR" sz="1800" dirty="0" smtClean="0"/>
              <a:t>με </a:t>
            </a:r>
            <a:r>
              <a:rPr lang="en-US" sz="1800" dirty="0" err="1" smtClean="0"/>
              <a:t>prewhitening</a:t>
            </a:r>
            <a:endParaRPr lang="en-US" sz="1800" dirty="0"/>
          </a:p>
        </p:txBody>
      </p:sp>
      <mc:AlternateContent xmlns:mc="http://schemas.openxmlformats.org/markup-compatibility/2006" xmlns:a14="http://schemas.microsoft.com/office/drawing/2010/main">
        <mc:Choice Requires="a14">
          <p:sp>
            <p:nvSpPr>
              <p:cNvPr id="4" name="TextBox 3"/>
              <p:cNvSpPr txBox="1"/>
              <p:nvPr/>
            </p:nvSpPr>
            <p:spPr>
              <a:xfrm>
                <a:off x="304800" y="184816"/>
                <a:ext cx="3962400" cy="523220"/>
              </a:xfrm>
              <a:prstGeom prst="rect">
                <a:avLst/>
              </a:prstGeom>
              <a:noFill/>
            </p:spPr>
            <p:txBody>
              <a:bodyPr wrap="square" rtlCol="0">
                <a:spAutoFit/>
              </a:bodyPr>
              <a:lstStyle/>
              <a:p>
                <a14:m>
                  <m:oMath xmlns:m="http://schemas.openxmlformats.org/officeDocument/2006/math">
                    <m:sSub>
                      <m:sSubPr>
                        <m:ctrlPr>
                          <a:rPr lang="el-GR" sz="2800" i="1" smtClean="0">
                            <a:latin typeface="Cambria Math"/>
                          </a:rPr>
                        </m:ctrlPr>
                      </m:sSubPr>
                      <m:e>
                        <m:r>
                          <a:rPr lang="en-US" sz="2800" b="0" i="1" smtClean="0">
                            <a:latin typeface="Cambria Math"/>
                          </a:rPr>
                          <m:t>𝑟</m:t>
                        </m:r>
                      </m:e>
                      <m:sub>
                        <m:r>
                          <a:rPr lang="en-US" sz="2800" b="0" i="1" smtClean="0">
                            <a:latin typeface="Cambria Math"/>
                          </a:rPr>
                          <m:t>𝑋𝑌</m:t>
                        </m:r>
                      </m:sub>
                    </m:sSub>
                    <m:d>
                      <m:dPr>
                        <m:ctrlPr>
                          <a:rPr lang="en-US" sz="2800" b="0" i="1" smtClean="0">
                            <a:latin typeface="Cambria Math"/>
                          </a:rPr>
                        </m:ctrlPr>
                      </m:dPr>
                      <m:e>
                        <m:r>
                          <a:rPr lang="el-GR" sz="2800" b="0" i="1" smtClean="0">
                            <a:latin typeface="Cambria Math"/>
                          </a:rPr>
                          <m:t>𝜏</m:t>
                        </m:r>
                      </m:e>
                    </m:d>
                  </m:oMath>
                </a14:m>
                <a:r>
                  <a:rPr lang="el-GR" sz="2800" dirty="0" smtClean="0"/>
                  <a:t> για τ=0 και 1</a:t>
                </a:r>
              </a:p>
            </p:txBody>
          </p:sp>
        </mc:Choice>
        <mc:Fallback xmlns="">
          <p:sp>
            <p:nvSpPr>
              <p:cNvPr id="4" name="TextBox 3"/>
              <p:cNvSpPr txBox="1">
                <a:spLocks noRot="1" noChangeAspect="1" noMove="1" noResize="1" noEditPoints="1" noAdjustHandles="1" noChangeArrowheads="1" noChangeShapeType="1" noTextEdit="1"/>
              </p:cNvSpPr>
              <p:nvPr/>
            </p:nvSpPr>
            <p:spPr>
              <a:xfrm>
                <a:off x="304800" y="184816"/>
                <a:ext cx="3962400" cy="523220"/>
              </a:xfrm>
              <a:prstGeom prst="rect">
                <a:avLst/>
              </a:prstGeom>
              <a:blipFill rotWithShape="1">
                <a:blip r:embed="rId2"/>
                <a:stretch>
                  <a:fillRect t="-10465" b="-32558"/>
                </a:stretch>
              </a:blipFill>
            </p:spPr>
            <p:txBody>
              <a:bodyPr/>
              <a:lstStyle/>
              <a:p>
                <a:r>
                  <a:rPr lang="en-US">
                    <a:noFill/>
                  </a:rPr>
                  <a:t> </a:t>
                </a:r>
              </a:p>
            </p:txBody>
          </p:sp>
        </mc:Fallback>
      </mc:AlternateContent>
      <p:pic>
        <p:nvPicPr>
          <p:cNvPr id="2050" name="Picture 2" descr="C:\Users\xx\Desktop\ergasiaD2\CrossCorr6T=0\NormCrCor0Nopr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81200"/>
            <a:ext cx="71008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xx\Desktop\ergasiaD2\CrossCorr6T=0\NormCrCor0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202" y="1981200"/>
            <a:ext cx="58181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xx\Desktop\ergasiaD2\CrossCorr6T=0\NormCrCor0Nopre6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7202" y="2016760"/>
            <a:ext cx="53101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xx\Desktop\ergasiaD2\CrossCorr6T=0\NormCrCor06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603" y="2016760"/>
            <a:ext cx="53101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xx\Desktop\ergasiaD2\CrossCorr6T=0,1\NormCrossCorr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5300" y="1887379"/>
            <a:ext cx="5735638"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65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fade">
                                      <p:cBhvr>
                                        <p:cTn id="14" dur="1000"/>
                                        <p:tgtEl>
                                          <p:spTgt spid="2051"/>
                                        </p:tgtEl>
                                      </p:cBhvr>
                                    </p:animEffect>
                                    <p:anim calcmode="lin" valueType="num">
                                      <p:cBhvr>
                                        <p:cTn id="15" dur="1000" fill="hold"/>
                                        <p:tgtEl>
                                          <p:spTgt spid="2051"/>
                                        </p:tgtEl>
                                        <p:attrNameLst>
                                          <p:attrName>ppt_x</p:attrName>
                                        </p:attrNameLst>
                                      </p:cBhvr>
                                      <p:tavLst>
                                        <p:tav tm="0">
                                          <p:val>
                                            <p:strVal val="#ppt_x"/>
                                          </p:val>
                                        </p:tav>
                                        <p:tav tm="100000">
                                          <p:val>
                                            <p:strVal val="#ppt_x"/>
                                          </p:val>
                                        </p:tav>
                                      </p:tavLst>
                                    </p:anim>
                                    <p:anim calcmode="lin" valueType="num">
                                      <p:cBhvr>
                                        <p:cTn id="16" dur="1000" fill="hold"/>
                                        <p:tgtEl>
                                          <p:spTgt spid="2051"/>
                                        </p:tgtEl>
                                        <p:attrNameLst>
                                          <p:attrName>ppt_y</p:attrName>
                                        </p:attrNameLst>
                                      </p:cBhvr>
                                      <p:tavLst>
                                        <p:tav tm="0">
                                          <p:val>
                                            <p:strVal val="#ppt_y+.1"/>
                                          </p:val>
                                        </p:tav>
                                        <p:tav tm="100000">
                                          <p:val>
                                            <p:strVal val="#ppt_y"/>
                                          </p:val>
                                        </p:tav>
                                      </p:tavLst>
                                    </p:anim>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51"/>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1000"/>
                                        <p:tgtEl>
                                          <p:spTgt spid="2052"/>
                                        </p:tgtEl>
                                      </p:cBhvr>
                                    </p:animEffect>
                                    <p:anim calcmode="lin" valueType="num">
                                      <p:cBhvr>
                                        <p:cTn id="26" dur="1000" fill="hold"/>
                                        <p:tgtEl>
                                          <p:spTgt spid="2052"/>
                                        </p:tgtEl>
                                        <p:attrNameLst>
                                          <p:attrName>ppt_x</p:attrName>
                                        </p:attrNameLst>
                                      </p:cBhvr>
                                      <p:tavLst>
                                        <p:tav tm="0">
                                          <p:val>
                                            <p:strVal val="#ppt_x"/>
                                          </p:val>
                                        </p:tav>
                                        <p:tav tm="100000">
                                          <p:val>
                                            <p:strVal val="#ppt_x"/>
                                          </p:val>
                                        </p:tav>
                                      </p:tavLst>
                                    </p:anim>
                                    <p:anim calcmode="lin" valueType="num">
                                      <p:cBhvr>
                                        <p:cTn id="27"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052"/>
                                        </p:tgtEl>
                                        <p:attrNameLst>
                                          <p:attrName>style.visibility</p:attrName>
                                        </p:attrNameLst>
                                      </p:cBhvr>
                                      <p:to>
                                        <p:strVal val="hidden"/>
                                      </p:to>
                                    </p:set>
                                  </p:childTnLst>
                                </p:cTn>
                              </p:par>
                              <p:par>
                                <p:cTn id="32" presetID="42" presetClass="entr" presetSubtype="0" fill="hold" nodeType="withEffect">
                                  <p:stCondLst>
                                    <p:cond delay="0"/>
                                  </p:stCondLst>
                                  <p:childTnLst>
                                    <p:set>
                                      <p:cBhvr>
                                        <p:cTn id="33" dur="1" fill="hold">
                                          <p:stCondLst>
                                            <p:cond delay="0"/>
                                          </p:stCondLst>
                                        </p:cTn>
                                        <p:tgtEl>
                                          <p:spTgt spid="2053"/>
                                        </p:tgtEl>
                                        <p:attrNameLst>
                                          <p:attrName>style.visibility</p:attrName>
                                        </p:attrNameLst>
                                      </p:cBhvr>
                                      <p:to>
                                        <p:strVal val="visible"/>
                                      </p:to>
                                    </p:set>
                                    <p:animEffect transition="in" filter="fade">
                                      <p:cBhvr>
                                        <p:cTn id="34" dur="1000"/>
                                        <p:tgtEl>
                                          <p:spTgt spid="2053"/>
                                        </p:tgtEl>
                                      </p:cBhvr>
                                    </p:animEffect>
                                    <p:anim calcmode="lin" valueType="num">
                                      <p:cBhvr>
                                        <p:cTn id="35" dur="1000" fill="hold"/>
                                        <p:tgtEl>
                                          <p:spTgt spid="2053"/>
                                        </p:tgtEl>
                                        <p:attrNameLst>
                                          <p:attrName>ppt_x</p:attrName>
                                        </p:attrNameLst>
                                      </p:cBhvr>
                                      <p:tavLst>
                                        <p:tav tm="0">
                                          <p:val>
                                            <p:strVal val="#ppt_x"/>
                                          </p:val>
                                        </p:tav>
                                        <p:tav tm="100000">
                                          <p:val>
                                            <p:strVal val="#ppt_x"/>
                                          </p:val>
                                        </p:tav>
                                      </p:tavLst>
                                    </p:anim>
                                    <p:anim calcmode="lin" valueType="num">
                                      <p:cBhvr>
                                        <p:cTn id="36"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38200"/>
                <a:ext cx="8229600" cy="5287963"/>
              </a:xfrm>
            </p:spPr>
            <p:txBody>
              <a:bodyPr>
                <a:normAutofit/>
              </a:bodyPr>
              <a:lstStyle/>
              <a:p>
                <a:pPr marL="0" indent="0">
                  <a:buNone/>
                </a:pPr>
                <a:endParaRPr lang="en-US" sz="1800" dirty="0" smtClean="0"/>
              </a:p>
              <a:p>
                <a:r>
                  <a:rPr lang="el-GR" sz="1800" dirty="0" smtClean="0"/>
                  <a:t>Για </a:t>
                </a:r>
                <a14:m>
                  <m:oMath xmlns:m="http://schemas.openxmlformats.org/officeDocument/2006/math">
                    <m:sSub>
                      <m:sSubPr>
                        <m:ctrlPr>
                          <a:rPr lang="el-GR" sz="1800" i="1">
                            <a:latin typeface="Cambria Math"/>
                          </a:rPr>
                        </m:ctrlPr>
                      </m:sSubPr>
                      <m:e>
                        <m:r>
                          <a:rPr lang="en-US" sz="1800" i="1">
                            <a:latin typeface="Cambria Math"/>
                          </a:rPr>
                          <m:t>𝑟</m:t>
                        </m:r>
                      </m:e>
                      <m:sub>
                        <m:r>
                          <a:rPr lang="en-US" sz="1800" i="1">
                            <a:latin typeface="Cambria Math"/>
                          </a:rPr>
                          <m:t>𝑋𝑌</m:t>
                        </m:r>
                      </m:sub>
                    </m:sSub>
                    <m:r>
                      <a:rPr lang="el-GR" sz="1800" b="0" i="1" smtClean="0">
                        <a:latin typeface="Cambria Math"/>
                      </a:rPr>
                      <m:t>(1)</m:t>
                    </m:r>
                  </m:oMath>
                </a14:m>
                <a:r>
                  <a:rPr lang="el-GR" sz="1800" dirty="0" smtClean="0">
                    <a:sym typeface="Wingdings" panose="05000000000000000000" pitchFamily="2" charset="2"/>
                  </a:rPr>
                  <a:t></a:t>
                </a:r>
                <a:r>
                  <a:rPr lang="el-GR" sz="1800" dirty="0"/>
                  <a:t> μη συμμετρικά </a:t>
                </a:r>
                <a:r>
                  <a:rPr lang="en-US" sz="1800" dirty="0" err="1"/>
                  <a:t>colormaps</a:t>
                </a:r>
                <a:r>
                  <a:rPr lang="el-GR" sz="1800" dirty="0"/>
                  <a:t> </a:t>
                </a:r>
                <a:r>
                  <a:rPr lang="el-GR" sz="1800" dirty="0" smtClean="0">
                    <a:sym typeface="Wingdings" panose="05000000000000000000" pitchFamily="2" charset="2"/>
                  </a:rPr>
                  <a:t></a:t>
                </a:r>
                <a:r>
                  <a:rPr lang="el-GR" sz="1800" dirty="0" smtClean="0"/>
                  <a:t> </a:t>
                </a:r>
                <a:r>
                  <a:rPr lang="el-GR" sz="1800" dirty="0"/>
                  <a:t>δηλώνουν </a:t>
                </a:r>
                <a:r>
                  <a:rPr lang="el-GR" sz="1800" dirty="0" smtClean="0"/>
                  <a:t>κατεύθυνση</a:t>
                </a:r>
              </a:p>
              <a:p>
                <a:endParaRPr lang="el-GR" sz="1800" dirty="0"/>
              </a:p>
              <a:p>
                <a:r>
                  <a:rPr lang="el-GR" sz="1800" dirty="0" smtClean="0"/>
                  <a:t>Παραμετρικός έλεγχος, α=0.01</a:t>
                </a:r>
              </a:p>
              <a:p>
                <a:endParaRPr lang="el-GR" sz="1800" dirty="0"/>
              </a:p>
              <a:p>
                <a:r>
                  <a:rPr lang="el-GR" sz="1800" dirty="0" smtClean="0"/>
                  <a:t>Αποτελέσματα με </a:t>
                </a:r>
                <a:r>
                  <a:rPr lang="en-US" sz="1800" dirty="0" err="1" smtClean="0"/>
                  <a:t>Prewhitening</a:t>
                </a:r>
                <a:endParaRPr lang="el-GR" sz="1800" dirty="0" smtClean="0"/>
              </a:p>
              <a:p>
                <a:endParaRPr lang="el-GR" sz="1800" dirty="0"/>
              </a:p>
              <a:p>
                <a:r>
                  <a:rPr lang="el-GR" sz="1800" dirty="0"/>
                  <a:t>Είναι σημαντικό να προσέξουμε εδώ ότι στα περισσότερα σημεία της διαγωνίου τα στοιχεία είναι 0! Αυτό συνέβει γιατί με το </a:t>
                </a:r>
                <a:r>
                  <a:rPr lang="en-US" sz="1800" dirty="0" err="1"/>
                  <a:t>Prewhitening</a:t>
                </a:r>
                <a:r>
                  <a:rPr lang="en-US" sz="1800" dirty="0"/>
                  <a:t> </a:t>
                </a:r>
                <a:r>
                  <a:rPr lang="el-GR" sz="1800" dirty="0"/>
                  <a:t>προέκυψε μία νέα χρονοσειρά για την </a:t>
                </a:r>
                <a:r>
                  <a:rPr lang="en-US" sz="1800" dirty="0" err="1"/>
                  <a:t>Cov</a:t>
                </a:r>
                <a:r>
                  <a:rPr lang="en-US" sz="1800" dirty="0"/>
                  <a:t>[</a:t>
                </a:r>
                <a14:m>
                  <m:oMath xmlns:m="http://schemas.openxmlformats.org/officeDocument/2006/math">
                    <m:sSub>
                      <m:sSubPr>
                        <m:ctrlPr>
                          <a:rPr lang="en-US" sz="1800" i="1">
                            <a:latin typeface="Cambria Math"/>
                          </a:rPr>
                        </m:ctrlPr>
                      </m:sSubPr>
                      <m:e>
                        <m:r>
                          <a:rPr lang="en-US" sz="1800" i="1">
                            <a:latin typeface="Cambria Math"/>
                          </a:rPr>
                          <m:t>𝑋</m:t>
                        </m:r>
                      </m:e>
                      <m:sub>
                        <m:r>
                          <a:rPr lang="en-US" sz="1800" i="1">
                            <a:latin typeface="Cambria Math"/>
                          </a:rPr>
                          <m:t>𝑡</m:t>
                        </m:r>
                      </m:sub>
                    </m:sSub>
                  </m:oMath>
                </a14:m>
                <a:r>
                  <a:rPr lang="en-US" sz="1800" dirty="0"/>
                  <a:t>,</a:t>
                </a:r>
                <a14:m>
                  <m:oMath xmlns:m="http://schemas.openxmlformats.org/officeDocument/2006/math">
                    <m:sSub>
                      <m:sSubPr>
                        <m:ctrlPr>
                          <a:rPr lang="en-US" sz="1800" i="1" dirty="0">
                            <a:latin typeface="Cambria Math"/>
                          </a:rPr>
                        </m:ctrlPr>
                      </m:sSubPr>
                      <m:e>
                        <m:r>
                          <a:rPr lang="en-US" sz="1800" i="1" dirty="0">
                            <a:latin typeface="Cambria Math"/>
                          </a:rPr>
                          <m:t>𝑋</m:t>
                        </m:r>
                      </m:e>
                      <m:sub>
                        <m:r>
                          <a:rPr lang="en-US" sz="1800" i="1" dirty="0">
                            <a:latin typeface="Cambria Math"/>
                          </a:rPr>
                          <m:t>𝑡</m:t>
                        </m:r>
                        <m:r>
                          <a:rPr lang="en-US" sz="1800" i="1" dirty="0">
                            <a:latin typeface="Cambria Math"/>
                          </a:rPr>
                          <m:t>+</m:t>
                        </m:r>
                        <m:r>
                          <a:rPr lang="el-GR" sz="1800" i="1" dirty="0">
                            <a:latin typeface="Cambria Math"/>
                          </a:rPr>
                          <m:t>𝜏</m:t>
                        </m:r>
                      </m:sub>
                    </m:sSub>
                    <m:r>
                      <a:rPr lang="el-GR" sz="1800" i="1" dirty="0">
                        <a:latin typeface="Cambria Math"/>
                      </a:rPr>
                      <m:t>]</m:t>
                    </m:r>
                  </m:oMath>
                </a14:m>
                <a:r>
                  <a:rPr lang="el-GR" sz="1800" dirty="0"/>
                  <a:t>=0.</a:t>
                </a:r>
              </a:p>
              <a:p>
                <a:endParaRPr lang="el-GR" sz="1800" dirty="0" smtClean="0"/>
              </a:p>
              <a:p>
                <a:endParaRPr lang="el-GR" sz="1800" dirty="0"/>
              </a:p>
              <a:p>
                <a:endParaRPr lang="en-US" sz="1800" dirty="0"/>
              </a:p>
              <a:p>
                <a:pPr marL="0" indent="0">
                  <a:buNone/>
                </a:pPr>
                <a:endParaRPr lang="el-GR" sz="1800" dirty="0" smtClean="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38200"/>
                <a:ext cx="8229600" cy="5287963"/>
              </a:xfrm>
              <a:blipFill rotWithShape="1">
                <a:blip r:embed="rId2"/>
                <a:stretch>
                  <a:fillRect l="-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04800" y="184816"/>
                <a:ext cx="3962400" cy="523220"/>
              </a:xfrm>
              <a:prstGeom prst="rect">
                <a:avLst/>
              </a:prstGeom>
              <a:noFill/>
            </p:spPr>
            <p:txBody>
              <a:bodyPr wrap="square" rtlCol="0">
                <a:spAutoFit/>
              </a:bodyPr>
              <a:lstStyle/>
              <a:p>
                <a14:m>
                  <m:oMath xmlns:m="http://schemas.openxmlformats.org/officeDocument/2006/math">
                    <m:sSub>
                      <m:sSubPr>
                        <m:ctrlPr>
                          <a:rPr lang="el-GR" sz="2800" i="1" smtClean="0">
                            <a:latin typeface="Cambria Math"/>
                          </a:rPr>
                        </m:ctrlPr>
                      </m:sSubPr>
                      <m:e>
                        <m:r>
                          <a:rPr lang="en-US" sz="2800" b="0" i="1" smtClean="0">
                            <a:latin typeface="Cambria Math"/>
                          </a:rPr>
                          <m:t>𝑟</m:t>
                        </m:r>
                      </m:e>
                      <m:sub>
                        <m:r>
                          <a:rPr lang="en-US" sz="2800" b="0" i="1" smtClean="0">
                            <a:latin typeface="Cambria Math"/>
                          </a:rPr>
                          <m:t>𝑋𝑌</m:t>
                        </m:r>
                      </m:sub>
                    </m:sSub>
                    <m:d>
                      <m:dPr>
                        <m:ctrlPr>
                          <a:rPr lang="en-US" sz="2800" b="0" i="1" smtClean="0">
                            <a:latin typeface="Cambria Math"/>
                          </a:rPr>
                        </m:ctrlPr>
                      </m:dPr>
                      <m:e>
                        <m:r>
                          <a:rPr lang="el-GR" sz="2800" b="0" i="1" smtClean="0">
                            <a:latin typeface="Cambria Math"/>
                          </a:rPr>
                          <m:t>𝜏</m:t>
                        </m:r>
                      </m:e>
                    </m:d>
                  </m:oMath>
                </a14:m>
                <a:r>
                  <a:rPr lang="el-GR" sz="2800" dirty="0" smtClean="0"/>
                  <a:t> για τ=0 και 1</a:t>
                </a:r>
              </a:p>
            </p:txBody>
          </p:sp>
        </mc:Choice>
        <mc:Fallback xmlns="">
          <p:sp>
            <p:nvSpPr>
              <p:cNvPr id="4" name="TextBox 3"/>
              <p:cNvSpPr txBox="1">
                <a:spLocks noRot="1" noChangeAspect="1" noMove="1" noResize="1" noEditPoints="1" noAdjustHandles="1" noChangeArrowheads="1" noChangeShapeType="1" noTextEdit="1"/>
              </p:cNvSpPr>
              <p:nvPr/>
            </p:nvSpPr>
            <p:spPr>
              <a:xfrm>
                <a:off x="304800" y="184816"/>
                <a:ext cx="3962400" cy="523220"/>
              </a:xfrm>
              <a:prstGeom prst="rect">
                <a:avLst/>
              </a:prstGeom>
              <a:blipFill rotWithShape="1">
                <a:blip r:embed="rId3"/>
                <a:stretch>
                  <a:fillRect t="-10465" b="-32558"/>
                </a:stretch>
              </a:blipFill>
            </p:spPr>
            <p:txBody>
              <a:bodyPr/>
              <a:lstStyle/>
              <a:p>
                <a:r>
                  <a:rPr lang="en-US">
                    <a:noFill/>
                  </a:rPr>
                  <a:t> </a:t>
                </a:r>
              </a:p>
            </p:txBody>
          </p:sp>
        </mc:Fallback>
      </mc:AlternateContent>
      <p:pic>
        <p:nvPicPr>
          <p:cNvPr id="3075" name="Picture 3" descr="C:\Users\xx\Desktop\ergasiaD2\CrossCorr6T=0,1\CrCorPrew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1752599"/>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xx\Desktop\ergasiaD2\CrossCorr6T=0,1\CrCorPrew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253" y="1757679"/>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xx\Desktop\ergasiaD2\CrossCorr6T=0,1\CrCorPrew1.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5012" y="1762759"/>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xx\Desktop\ergasiaD2\CrossCorr6T=0,1\CrCorPrew1.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0253" y="1752598"/>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xx\Desktop\ergasiaD2\CrossCorr6T=0,1\CrCorPrew1.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0253" y="1762759"/>
            <a:ext cx="4852988" cy="440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64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07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pPr marL="0" indent="0">
              <a:buNone/>
            </a:pPr>
            <a:r>
              <a:rPr lang="el-GR" sz="1800" dirty="0" smtClean="0"/>
              <a:t>Για το </a:t>
            </a:r>
            <a:r>
              <a:rPr lang="en-US" sz="1800" dirty="0" err="1" smtClean="0"/>
              <a:t>colormap</a:t>
            </a:r>
            <a:r>
              <a:rPr lang="en-US" sz="1800" dirty="0" smtClean="0"/>
              <a:t> </a:t>
            </a:r>
            <a:r>
              <a:rPr lang="el-GR" sz="1800" dirty="0" smtClean="0"/>
              <a:t>που αντιστοιχεί στην τελευταία εξαετία θα δούμε και το αντίστοιχο δίκτυο.</a:t>
            </a:r>
            <a:endParaRPr lang="en-US" sz="1800" dirty="0"/>
          </a:p>
        </p:txBody>
      </p:sp>
      <mc:AlternateContent xmlns:mc="http://schemas.openxmlformats.org/markup-compatibility/2006" xmlns:a14="http://schemas.microsoft.com/office/drawing/2010/main">
        <mc:Choice Requires="a14">
          <p:sp>
            <p:nvSpPr>
              <p:cNvPr id="4" name="TextBox 3"/>
              <p:cNvSpPr txBox="1"/>
              <p:nvPr/>
            </p:nvSpPr>
            <p:spPr>
              <a:xfrm>
                <a:off x="304800" y="184816"/>
                <a:ext cx="2042290" cy="369332"/>
              </a:xfrm>
              <a:prstGeom prst="rect">
                <a:avLst/>
              </a:prstGeom>
              <a:noFill/>
            </p:spPr>
            <p:txBody>
              <a:bodyPr wrap="none" rtlCol="0">
                <a:spAutoFit/>
              </a:bodyPr>
              <a:lstStyle/>
              <a:p>
                <a14:m>
                  <m:oMath xmlns:m="http://schemas.openxmlformats.org/officeDocument/2006/math">
                    <m:sSub>
                      <m:sSubPr>
                        <m:ctrlPr>
                          <a:rPr lang="el-GR" i="1" smtClean="0">
                            <a:latin typeface="Cambria Math"/>
                          </a:rPr>
                        </m:ctrlPr>
                      </m:sSubPr>
                      <m:e>
                        <m:r>
                          <a:rPr lang="en-US" b="0" i="1" smtClean="0">
                            <a:latin typeface="Cambria Math"/>
                          </a:rPr>
                          <m:t>𝑟</m:t>
                        </m:r>
                      </m:e>
                      <m:sub>
                        <m:r>
                          <a:rPr lang="en-US" b="0" i="1" smtClean="0">
                            <a:latin typeface="Cambria Math"/>
                          </a:rPr>
                          <m:t>𝑋𝑌</m:t>
                        </m:r>
                      </m:sub>
                    </m:sSub>
                    <m:d>
                      <m:dPr>
                        <m:ctrlPr>
                          <a:rPr lang="en-US" b="0" i="1" smtClean="0">
                            <a:latin typeface="Cambria Math"/>
                          </a:rPr>
                        </m:ctrlPr>
                      </m:dPr>
                      <m:e>
                        <m:r>
                          <a:rPr lang="el-GR" b="0" i="1" smtClean="0">
                            <a:latin typeface="Cambria Math"/>
                          </a:rPr>
                          <m:t>𝜏</m:t>
                        </m:r>
                      </m:e>
                    </m:d>
                  </m:oMath>
                </a14:m>
                <a:r>
                  <a:rPr lang="el-GR" dirty="0" smtClean="0"/>
                  <a:t> για τ=0 και 1</a:t>
                </a:r>
              </a:p>
            </p:txBody>
          </p:sp>
        </mc:Choice>
        <mc:Fallback xmlns="">
          <p:sp>
            <p:nvSpPr>
              <p:cNvPr id="4" name="TextBox 3"/>
              <p:cNvSpPr txBox="1">
                <a:spLocks noRot="1" noChangeAspect="1" noMove="1" noResize="1" noEditPoints="1" noAdjustHandles="1" noChangeArrowheads="1" noChangeShapeType="1" noTextEdit="1"/>
              </p:cNvSpPr>
              <p:nvPr/>
            </p:nvSpPr>
            <p:spPr>
              <a:xfrm>
                <a:off x="304800" y="184816"/>
                <a:ext cx="2042290" cy="369332"/>
              </a:xfrm>
              <a:prstGeom prst="rect">
                <a:avLst/>
              </a:prstGeom>
              <a:blipFill rotWithShape="1">
                <a:blip r:embed="rId2"/>
                <a:stretch>
                  <a:fillRect t="-8197" r="-1493" b="-24590"/>
                </a:stretch>
              </a:blipFill>
            </p:spPr>
            <p:txBody>
              <a:bodyPr/>
              <a:lstStyle/>
              <a:p>
                <a:r>
                  <a:rPr lang="en-US">
                    <a:noFill/>
                  </a:rPr>
                  <a:t> </a:t>
                </a:r>
              </a:p>
            </p:txBody>
          </p:sp>
        </mc:Fallback>
      </mc:AlternateContent>
      <p:pic>
        <p:nvPicPr>
          <p:cNvPr id="6146" name="Picture 2" descr="C:\Users\xx\Desktop\ergasiaD2\CrossCorr6T=0,1\CrCorPrew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382520"/>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x\Desktop\ergasiaD2\CrossCorr6T=0,1\Directed5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840" y="1524000"/>
            <a:ext cx="5735637"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41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gtEl>
                                        <p:attrNameLst>
                                          <p:attrName>style.visibility</p:attrName>
                                        </p:attrNameLst>
                                      </p:cBhvr>
                                      <p:to>
                                        <p:strVal val="visible"/>
                                      </p:to>
                                    </p:set>
                                    <p:animEffect transition="in" filter="fade">
                                      <p:cBhvr>
                                        <p:cTn id="14" dur="1000"/>
                                        <p:tgtEl>
                                          <p:spTgt spid="6147"/>
                                        </p:tgtEl>
                                      </p:cBhvr>
                                    </p:animEffect>
                                    <p:anim calcmode="lin" valueType="num">
                                      <p:cBhvr>
                                        <p:cTn id="15" dur="1000" fill="hold"/>
                                        <p:tgtEl>
                                          <p:spTgt spid="6147"/>
                                        </p:tgtEl>
                                        <p:attrNameLst>
                                          <p:attrName>ppt_x</p:attrName>
                                        </p:attrNameLst>
                                      </p:cBhvr>
                                      <p:tavLst>
                                        <p:tav tm="0">
                                          <p:val>
                                            <p:strVal val="#ppt_x"/>
                                          </p:val>
                                        </p:tav>
                                        <p:tav tm="100000">
                                          <p:val>
                                            <p:strVal val="#ppt_x"/>
                                          </p:val>
                                        </p:tav>
                                      </p:tavLst>
                                    </p:anim>
                                    <p:anim calcmode="lin" valueType="num">
                                      <p:cBhvr>
                                        <p:cTn id="16"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marL="0" indent="0">
              <a:buNone/>
            </a:pPr>
            <a:r>
              <a:rPr lang="el-GR" sz="1800" dirty="0"/>
              <a:t>Τέλος τα κανονικοποιημένα </a:t>
            </a:r>
            <a:r>
              <a:rPr lang="en-US" sz="1800" dirty="0" err="1"/>
              <a:t>colormaps</a:t>
            </a:r>
            <a:r>
              <a:rPr lang="en-US" sz="1800" dirty="0"/>
              <a:t> (weighted </a:t>
            </a:r>
            <a:r>
              <a:rPr lang="el-GR" sz="1800" dirty="0"/>
              <a:t>και </a:t>
            </a:r>
            <a:r>
              <a:rPr lang="en-US" sz="1800" dirty="0" err="1"/>
              <a:t>unweighted</a:t>
            </a:r>
            <a:r>
              <a:rPr lang="en-US" sz="1800" dirty="0" smtClean="0"/>
              <a:t>)</a:t>
            </a:r>
            <a:r>
              <a:rPr lang="el-GR" sz="1800" dirty="0"/>
              <a:t> </a:t>
            </a:r>
            <a:endParaRPr lang="el-GR" sz="1800" dirty="0" smtClean="0"/>
          </a:p>
          <a:p>
            <a:pPr marL="0" indent="0">
              <a:buNone/>
            </a:pPr>
            <a:r>
              <a:rPr lang="el-GR" sz="1800" dirty="0" smtClean="0"/>
              <a:t>Και το δίκτυο για το </a:t>
            </a:r>
            <a:r>
              <a:rPr lang="en-US" sz="1800" dirty="0" err="1" smtClean="0"/>
              <a:t>unweighted</a:t>
            </a:r>
            <a:r>
              <a:rPr lang="en-US" sz="1800" dirty="0" smtClean="0"/>
              <a:t> </a:t>
            </a:r>
          </a:p>
        </p:txBody>
      </p:sp>
      <mc:AlternateContent xmlns:mc="http://schemas.openxmlformats.org/markup-compatibility/2006" xmlns:a14="http://schemas.microsoft.com/office/drawing/2010/main">
        <mc:Choice Requires="a14">
          <p:sp>
            <p:nvSpPr>
              <p:cNvPr id="5" name="TextBox 4"/>
              <p:cNvSpPr txBox="1"/>
              <p:nvPr/>
            </p:nvSpPr>
            <p:spPr>
              <a:xfrm>
                <a:off x="304800" y="184816"/>
                <a:ext cx="4267200" cy="523220"/>
              </a:xfrm>
              <a:prstGeom prst="rect">
                <a:avLst/>
              </a:prstGeom>
              <a:noFill/>
            </p:spPr>
            <p:txBody>
              <a:bodyPr wrap="square" rtlCol="0">
                <a:spAutoFit/>
              </a:bodyPr>
              <a:lstStyle/>
              <a:p>
                <a14:m>
                  <m:oMath xmlns:m="http://schemas.openxmlformats.org/officeDocument/2006/math">
                    <m:sSub>
                      <m:sSubPr>
                        <m:ctrlPr>
                          <a:rPr lang="el-GR" sz="2800" i="1" smtClean="0">
                            <a:latin typeface="Cambria Math"/>
                          </a:rPr>
                        </m:ctrlPr>
                      </m:sSubPr>
                      <m:e>
                        <m:r>
                          <a:rPr lang="en-US" sz="2800" b="0" i="1" smtClean="0">
                            <a:latin typeface="Cambria Math"/>
                          </a:rPr>
                          <m:t>𝑟</m:t>
                        </m:r>
                      </m:e>
                      <m:sub>
                        <m:r>
                          <a:rPr lang="en-US" sz="2800" b="0" i="1" smtClean="0">
                            <a:latin typeface="Cambria Math"/>
                          </a:rPr>
                          <m:t>𝑋𝑌</m:t>
                        </m:r>
                      </m:sub>
                    </m:sSub>
                    <m:d>
                      <m:dPr>
                        <m:ctrlPr>
                          <a:rPr lang="en-US" sz="2800" b="0" i="1" smtClean="0">
                            <a:latin typeface="Cambria Math"/>
                          </a:rPr>
                        </m:ctrlPr>
                      </m:dPr>
                      <m:e>
                        <m:r>
                          <a:rPr lang="el-GR" sz="2800" b="0" i="1" smtClean="0">
                            <a:latin typeface="Cambria Math"/>
                          </a:rPr>
                          <m:t>𝜏</m:t>
                        </m:r>
                      </m:e>
                    </m:d>
                  </m:oMath>
                </a14:m>
                <a:r>
                  <a:rPr lang="el-GR" sz="2800" dirty="0" smtClean="0"/>
                  <a:t> για τ=0 και 1</a:t>
                </a:r>
              </a:p>
            </p:txBody>
          </p:sp>
        </mc:Choice>
        <mc:Fallback xmlns="">
          <p:sp>
            <p:nvSpPr>
              <p:cNvPr id="5" name="TextBox 4"/>
              <p:cNvSpPr txBox="1">
                <a:spLocks noRot="1" noChangeAspect="1" noMove="1" noResize="1" noEditPoints="1" noAdjustHandles="1" noChangeArrowheads="1" noChangeShapeType="1" noTextEdit="1"/>
              </p:cNvSpPr>
              <p:nvPr/>
            </p:nvSpPr>
            <p:spPr>
              <a:xfrm>
                <a:off x="304800" y="184816"/>
                <a:ext cx="4267200" cy="523220"/>
              </a:xfrm>
              <a:prstGeom prst="rect">
                <a:avLst/>
              </a:prstGeom>
              <a:blipFill rotWithShape="1">
                <a:blip r:embed="rId2"/>
                <a:stretch>
                  <a:fillRect t="-10465" b="-32558"/>
                </a:stretch>
              </a:blipFill>
            </p:spPr>
            <p:txBody>
              <a:bodyPr/>
              <a:lstStyle/>
              <a:p>
                <a:r>
                  <a:rPr lang="en-US">
                    <a:noFill/>
                  </a:rPr>
                  <a:t> </a:t>
                </a:r>
              </a:p>
            </p:txBody>
          </p:sp>
        </mc:Fallback>
      </mc:AlternateContent>
      <p:pic>
        <p:nvPicPr>
          <p:cNvPr id="7170" name="Picture 2" descr="C:\Users\xx\Desktop\ergasiaD2\CrossCorr6T=0,1\NormCrCor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524000"/>
            <a:ext cx="6630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xx\Desktop\ergasiaD2\CrossCorr6T=0,1\NormCrCor16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534160"/>
            <a:ext cx="53736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xx\Desktop\ergasiaD2\CrossCorr6T=0,1\NormCroCorr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503204"/>
            <a:ext cx="5735638"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1"/>
                                        </p:tgtEl>
                                        <p:attrNameLst>
                                          <p:attrName>style.visibility</p:attrName>
                                        </p:attrNameLst>
                                      </p:cBhvr>
                                      <p:to>
                                        <p:strVal val="visible"/>
                                      </p:to>
                                    </p:set>
                                    <p:animEffect transition="in" filter="fade">
                                      <p:cBhvr>
                                        <p:cTn id="14" dur="1000"/>
                                        <p:tgtEl>
                                          <p:spTgt spid="7171"/>
                                        </p:tgtEl>
                                      </p:cBhvr>
                                    </p:animEffect>
                                    <p:anim calcmode="lin" valueType="num">
                                      <p:cBhvr>
                                        <p:cTn id="15" dur="1000" fill="hold"/>
                                        <p:tgtEl>
                                          <p:spTgt spid="7171"/>
                                        </p:tgtEl>
                                        <p:attrNameLst>
                                          <p:attrName>ppt_x</p:attrName>
                                        </p:attrNameLst>
                                      </p:cBhvr>
                                      <p:tavLst>
                                        <p:tav tm="0">
                                          <p:val>
                                            <p:strVal val="#ppt_x"/>
                                          </p:val>
                                        </p:tav>
                                        <p:tav tm="100000">
                                          <p:val>
                                            <p:strVal val="#ppt_x"/>
                                          </p:val>
                                        </p:tav>
                                      </p:tavLst>
                                    </p:anim>
                                    <p:anim calcmode="lin" valueType="num">
                                      <p:cBhvr>
                                        <p:cTn id="16" dur="1000" fill="hold"/>
                                        <p:tgtEl>
                                          <p:spTgt spid="7171"/>
                                        </p:tgtEl>
                                        <p:attrNameLst>
                                          <p:attrName>ppt_y</p:attrName>
                                        </p:attrNameLst>
                                      </p:cBhvr>
                                      <p:tavLst>
                                        <p:tav tm="0">
                                          <p:val>
                                            <p:strVal val="#ppt_y+.1"/>
                                          </p:val>
                                        </p:tav>
                                        <p:tav tm="100000">
                                          <p:val>
                                            <p:strVal val="#ppt_y"/>
                                          </p:val>
                                        </p:tav>
                                      </p:tavLst>
                                    </p:anim>
                                  </p:childTnLst>
                                </p:cTn>
                              </p:par>
                              <p:par>
                                <p:cTn id="17" presetID="42" presetClass="exit" presetSubtype="0" fill="hold" nodeType="withEffect">
                                  <p:stCondLst>
                                    <p:cond delay="0"/>
                                  </p:stCondLst>
                                  <p:childTnLst>
                                    <p:animEffect transition="out" filter="fade">
                                      <p:cBhvr>
                                        <p:cTn id="18" dur="1000"/>
                                        <p:tgtEl>
                                          <p:spTgt spid="7170"/>
                                        </p:tgtEl>
                                      </p:cBhvr>
                                    </p:animEffect>
                                    <p:anim calcmode="lin" valueType="num">
                                      <p:cBhvr>
                                        <p:cTn id="19" dur="1000"/>
                                        <p:tgtEl>
                                          <p:spTgt spid="7170"/>
                                        </p:tgtEl>
                                        <p:attrNameLst>
                                          <p:attrName>ppt_x</p:attrName>
                                        </p:attrNameLst>
                                      </p:cBhvr>
                                      <p:tavLst>
                                        <p:tav tm="0">
                                          <p:val>
                                            <p:strVal val="ppt_x"/>
                                          </p:val>
                                        </p:tav>
                                        <p:tav tm="100000">
                                          <p:val>
                                            <p:strVal val="ppt_x"/>
                                          </p:val>
                                        </p:tav>
                                      </p:tavLst>
                                    </p:anim>
                                    <p:anim calcmode="lin" valueType="num">
                                      <p:cBhvr>
                                        <p:cTn id="20" dur="1000"/>
                                        <p:tgtEl>
                                          <p:spTgt spid="7170"/>
                                        </p:tgtEl>
                                        <p:attrNameLst>
                                          <p:attrName>ppt_y</p:attrName>
                                        </p:attrNameLst>
                                      </p:cBhvr>
                                      <p:tavLst>
                                        <p:tav tm="0">
                                          <p:val>
                                            <p:strVal val="ppt_y"/>
                                          </p:val>
                                        </p:tav>
                                        <p:tav tm="100000">
                                          <p:val>
                                            <p:strVal val="ppt_y+.1"/>
                                          </p:val>
                                        </p:tav>
                                      </p:tavLst>
                                    </p:anim>
                                    <p:set>
                                      <p:cBhvr>
                                        <p:cTn id="21" dur="1" fill="hold">
                                          <p:stCondLst>
                                            <p:cond delay="999"/>
                                          </p:stCondLst>
                                        </p:cTn>
                                        <p:tgtEl>
                                          <p:spTgt spid="71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fade">
                                      <p:cBhvr>
                                        <p:cTn id="26" dur="1000"/>
                                        <p:tgtEl>
                                          <p:spTgt spid="2050"/>
                                        </p:tgtEl>
                                      </p:cBhvr>
                                    </p:animEffect>
                                    <p:anim calcmode="lin" valueType="num">
                                      <p:cBhvr>
                                        <p:cTn id="27" dur="1000" fill="hold"/>
                                        <p:tgtEl>
                                          <p:spTgt spid="2050"/>
                                        </p:tgtEl>
                                        <p:attrNameLst>
                                          <p:attrName>ppt_x</p:attrName>
                                        </p:attrNameLst>
                                      </p:cBhvr>
                                      <p:tavLst>
                                        <p:tav tm="0">
                                          <p:val>
                                            <p:strVal val="#ppt_x"/>
                                          </p:val>
                                        </p:tav>
                                        <p:tav tm="100000">
                                          <p:val>
                                            <p:strVal val="#ppt_x"/>
                                          </p:val>
                                        </p:tav>
                                      </p:tavLst>
                                    </p:anim>
                                    <p:anim calcmode="lin" valueType="num">
                                      <p:cBhvr>
                                        <p:cTn id="28"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38200"/>
                <a:ext cx="8229600" cy="5287963"/>
              </a:xfrm>
            </p:spPr>
            <p:txBody>
              <a:bodyPr>
                <a:normAutofit/>
              </a:bodyPr>
              <a:lstStyle/>
              <a:p>
                <a:endParaRPr lang="el-GR" sz="1800" dirty="0" smtClean="0"/>
              </a:p>
              <a:p>
                <a:r>
                  <a:rPr lang="el-GR" sz="1800" dirty="0" smtClean="0"/>
                  <a:t>Αν οι πραγματικές συσχετίσεις όχι γραμμικές</a:t>
                </a:r>
                <a:r>
                  <a:rPr lang="el-GR" sz="1800" dirty="0" smtClean="0">
                    <a:sym typeface="Wingdings" panose="05000000000000000000" pitchFamily="2" charset="2"/>
                  </a:rPr>
                  <a:t>μη γραμμικό μέτρο</a:t>
                </a:r>
              </a:p>
              <a:p>
                <a:endParaRPr lang="el-GR" sz="1800" dirty="0">
                  <a:sym typeface="Wingdings" panose="05000000000000000000" pitchFamily="2" charset="2"/>
                </a:endParaRPr>
              </a:p>
              <a:p>
                <a:r>
                  <a:rPr lang="el-GR" sz="1800" dirty="0" smtClean="0">
                    <a:sym typeface="Wingdings" panose="05000000000000000000" pitchFamily="2" charset="2"/>
                  </a:rPr>
                  <a:t>Αμοιβαία πληροφορία Ι(Χ</a:t>
                </a:r>
                <a:r>
                  <a:rPr lang="en-US" sz="1800" dirty="0" smtClean="0">
                    <a:sym typeface="Wingdings" panose="05000000000000000000" pitchFamily="2" charset="2"/>
                  </a:rPr>
                  <a:t>;</a:t>
                </a:r>
                <a:r>
                  <a:rPr lang="el-GR" sz="1800" dirty="0" smtClean="0">
                    <a:sym typeface="Wingdings" panose="05000000000000000000" pitchFamily="2" charset="2"/>
                  </a:rPr>
                  <a:t>Υ)</a:t>
                </a:r>
              </a:p>
              <a:p>
                <a:pPr lvl="3"/>
                <a:r>
                  <a:rPr lang="el-GR" dirty="0"/>
                  <a:t>Ι(</a:t>
                </a:r>
                <a:r>
                  <a:rPr lang="en-US" dirty="0"/>
                  <a:t>X;Y)=</a:t>
                </a:r>
                <a:r>
                  <a:rPr lang="el-GR" dirty="0"/>
                  <a:t> </a:t>
                </a:r>
                <a:r>
                  <a:rPr lang="en-US" dirty="0"/>
                  <a:t>H(X)-H(X|Y</a:t>
                </a:r>
                <a:r>
                  <a:rPr lang="en-US" dirty="0" smtClean="0"/>
                  <a:t>)</a:t>
                </a:r>
              </a:p>
              <a:p>
                <a:pPr lvl="3"/>
                <a:r>
                  <a:rPr lang="en-US" dirty="0"/>
                  <a:t> </a:t>
                </a:r>
                <a:r>
                  <a:rPr lang="en-US" dirty="0" smtClean="0"/>
                  <a:t>       =H(X)</a:t>
                </a:r>
                <a:r>
                  <a:rPr lang="el-GR" dirty="0" smtClean="0"/>
                  <a:t>+Η(Υ)-Η(Χ,Υ)</a:t>
                </a:r>
                <a:endParaRPr lang="el-GR" dirty="0"/>
              </a:p>
              <a:p>
                <a:pPr lvl="3"/>
                <a:endParaRPr lang="en-US" sz="1200" dirty="0" smtClean="0"/>
              </a:p>
              <a:p>
                <a:pPr marL="0" indent="0">
                  <a:buNone/>
                </a:pPr>
                <a:endParaRPr lang="en-US" sz="1800" dirty="0" smtClean="0"/>
              </a:p>
              <a:p>
                <a:r>
                  <a:rPr lang="el-GR" sz="1800" dirty="0"/>
                  <a:t>Χ=</a:t>
                </a:r>
                <a14:m>
                  <m:oMath xmlns:m="http://schemas.openxmlformats.org/officeDocument/2006/math">
                    <m:sSub>
                      <m:sSubPr>
                        <m:ctrlPr>
                          <a:rPr lang="en-US" sz="1800" i="1">
                            <a:latin typeface="Cambria Math"/>
                          </a:rPr>
                        </m:ctrlPr>
                      </m:sSubPr>
                      <m:e>
                        <m:r>
                          <m:rPr>
                            <m:sty m:val="p"/>
                          </m:rPr>
                          <a:rPr lang="el-GR" sz="1800">
                            <a:latin typeface="Cambria Math"/>
                          </a:rPr>
                          <m:t>Χ</m:t>
                        </m:r>
                      </m:e>
                      <m:sub>
                        <m:r>
                          <a:rPr lang="en-US" sz="1800" i="1">
                            <a:latin typeface="Cambria Math"/>
                          </a:rPr>
                          <m:t>𝑡</m:t>
                        </m:r>
                      </m:sub>
                    </m:sSub>
                  </m:oMath>
                </a14:m>
                <a:r>
                  <a:rPr lang="el-GR" sz="1800" dirty="0"/>
                  <a:t> και Υ=</a:t>
                </a:r>
                <a14:m>
                  <m:oMath xmlns:m="http://schemas.openxmlformats.org/officeDocument/2006/math">
                    <m:sSub>
                      <m:sSubPr>
                        <m:ctrlPr>
                          <a:rPr lang="en-US" sz="1800" i="1">
                            <a:latin typeface="Cambria Math"/>
                          </a:rPr>
                        </m:ctrlPr>
                      </m:sSubPr>
                      <m:e>
                        <m:r>
                          <m:rPr>
                            <m:sty m:val="p"/>
                          </m:rPr>
                          <a:rPr lang="en-US" sz="1800">
                            <a:latin typeface="Cambria Math"/>
                          </a:rPr>
                          <m:t>Y</m:t>
                        </m:r>
                      </m:e>
                      <m:sub>
                        <m:r>
                          <a:rPr lang="en-US" sz="1800" i="1">
                            <a:latin typeface="Cambria Math"/>
                          </a:rPr>
                          <m:t>𝑡</m:t>
                        </m:r>
                        <m:r>
                          <a:rPr lang="el-GR" sz="1800" i="1">
                            <a:latin typeface="Cambria Math"/>
                          </a:rPr>
                          <m:t>+</m:t>
                        </m:r>
                        <m:r>
                          <a:rPr lang="el-GR" sz="1800" i="1">
                            <a:latin typeface="Cambria Math"/>
                          </a:rPr>
                          <m:t>𝜏</m:t>
                        </m:r>
                      </m:sub>
                    </m:sSub>
                  </m:oMath>
                </a14:m>
                <a:r>
                  <a:rPr lang="el-GR" sz="1800" dirty="0" smtClean="0">
                    <a:sym typeface="Wingdings" panose="05000000000000000000" pitchFamily="2" charset="2"/>
                  </a:rPr>
                  <a:t></a:t>
                </a:r>
                <a:r>
                  <a:rPr lang="en-US" sz="1800" dirty="0"/>
                  <a:t> cross delayed mutual </a:t>
                </a:r>
                <a:r>
                  <a:rPr lang="en-US" sz="1800" dirty="0" smtClean="0"/>
                  <a:t>information</a:t>
                </a:r>
                <a:endParaRPr lang="el-GR" sz="1800" dirty="0" smtClean="0"/>
              </a:p>
              <a:p>
                <a:endParaRPr lang="el-GR" sz="1800" dirty="0" smtClean="0"/>
              </a:p>
              <a:p>
                <a14:m>
                  <m:oMath xmlns:m="http://schemas.openxmlformats.org/officeDocument/2006/math">
                    <m:sSub>
                      <m:sSubPr>
                        <m:ctrlPr>
                          <a:rPr lang="en-US" sz="1800" i="1">
                            <a:latin typeface="Cambria Math"/>
                          </a:rPr>
                        </m:ctrlPr>
                      </m:sSubPr>
                      <m:e>
                        <m:r>
                          <a:rPr lang="en-US" sz="1800" i="1">
                            <a:latin typeface="Cambria Math"/>
                          </a:rPr>
                          <m:t>𝐼</m:t>
                        </m:r>
                      </m:e>
                      <m:sub>
                        <m:r>
                          <a:rPr lang="en-US" sz="1800" i="1">
                            <a:latin typeface="Cambria Math"/>
                          </a:rPr>
                          <m:t>𝑋𝑌</m:t>
                        </m:r>
                      </m:sub>
                    </m:sSub>
                    <m:d>
                      <m:dPr>
                        <m:ctrlPr>
                          <a:rPr lang="en-US" sz="1800" i="1">
                            <a:latin typeface="Cambria Math"/>
                          </a:rPr>
                        </m:ctrlPr>
                      </m:dPr>
                      <m:e>
                        <m:r>
                          <a:rPr lang="el-GR" sz="1800" i="1">
                            <a:latin typeface="Cambria Math"/>
                          </a:rPr>
                          <m:t>𝜏</m:t>
                        </m:r>
                      </m:e>
                    </m:d>
                    <m:r>
                      <a:rPr lang="en-US" sz="1800" i="1">
                        <a:latin typeface="Cambria Math"/>
                      </a:rPr>
                      <m:t>=</m:t>
                    </m:r>
                    <m:r>
                      <a:rPr lang="en-US" sz="1800" i="1">
                        <a:latin typeface="Cambria Math"/>
                      </a:rPr>
                      <m:t>𝐼</m:t>
                    </m:r>
                    <m:r>
                      <a:rPr lang="en-US" sz="1800" i="1">
                        <a:latin typeface="Cambria Math"/>
                      </a:rPr>
                      <m:t>(</m:t>
                    </m:r>
                    <m:sSub>
                      <m:sSubPr>
                        <m:ctrlPr>
                          <a:rPr lang="en-US" sz="1800" i="1">
                            <a:latin typeface="Cambria Math"/>
                          </a:rPr>
                        </m:ctrlPr>
                      </m:sSubPr>
                      <m:e>
                        <m:r>
                          <a:rPr lang="en-US" sz="1800" i="1">
                            <a:latin typeface="Cambria Math"/>
                          </a:rPr>
                          <m:t>𝑋</m:t>
                        </m:r>
                      </m:e>
                      <m:sub>
                        <m:r>
                          <a:rPr lang="en-US" sz="1800" i="1">
                            <a:latin typeface="Cambria Math"/>
                          </a:rPr>
                          <m:t>𝑡</m:t>
                        </m:r>
                      </m:sub>
                    </m:sSub>
                    <m:r>
                      <a:rPr lang="en-US" sz="1800" i="1">
                        <a:latin typeface="Cambria Math"/>
                      </a:rPr>
                      <m:t>;</m:t>
                    </m:r>
                    <m:sSub>
                      <m:sSubPr>
                        <m:ctrlPr>
                          <a:rPr lang="en-US" sz="1800" i="1">
                            <a:latin typeface="Cambria Math"/>
                          </a:rPr>
                        </m:ctrlPr>
                      </m:sSubPr>
                      <m:e>
                        <m:r>
                          <a:rPr lang="en-US" sz="1800" i="1">
                            <a:latin typeface="Cambria Math"/>
                          </a:rPr>
                          <m:t>𝑌</m:t>
                        </m:r>
                      </m:e>
                      <m:sub>
                        <m:r>
                          <a:rPr lang="en-US" sz="1800" i="1">
                            <a:latin typeface="Cambria Math"/>
                          </a:rPr>
                          <m:t>𝑡</m:t>
                        </m:r>
                        <m:r>
                          <a:rPr lang="en-US" sz="1800" i="1">
                            <a:latin typeface="Cambria Math"/>
                          </a:rPr>
                          <m:t>+</m:t>
                        </m:r>
                        <m:r>
                          <a:rPr lang="en-US" sz="1800" i="1">
                            <a:latin typeface="Cambria Math"/>
                          </a:rPr>
                          <m:t>𝑡</m:t>
                        </m:r>
                      </m:sub>
                    </m:sSub>
                    <m:r>
                      <a:rPr lang="en-US" sz="1800" i="1">
                        <a:latin typeface="Cambria Math"/>
                      </a:rPr>
                      <m:t>)=</m:t>
                    </m:r>
                    <m:nary>
                      <m:naryPr>
                        <m:chr m:val="∑"/>
                        <m:supHide m:val="on"/>
                        <m:ctrlPr>
                          <a:rPr lang="en-US" sz="1800" i="1">
                            <a:latin typeface="Cambria Math"/>
                          </a:rPr>
                        </m:ctrlPr>
                      </m:naryPr>
                      <m:sub>
                        <m:sSub>
                          <m:sSubPr>
                            <m:ctrlPr>
                              <a:rPr lang="en-US" sz="1800" i="1">
                                <a:latin typeface="Cambria Math"/>
                              </a:rPr>
                            </m:ctrlPr>
                          </m:sSubPr>
                          <m:e>
                            <m:r>
                              <a:rPr lang="en-US" sz="1800" i="1">
                                <a:latin typeface="Cambria Math"/>
                              </a:rPr>
                              <m:t>𝑋</m:t>
                            </m:r>
                          </m:e>
                          <m:sub>
                            <m:r>
                              <a:rPr lang="en-US" sz="1800" i="1">
                                <a:latin typeface="Cambria Math"/>
                              </a:rPr>
                              <m:t>𝑡</m:t>
                            </m:r>
                          </m:sub>
                        </m:sSub>
                        <m:r>
                          <a:rPr lang="en-US" sz="1800" i="1">
                            <a:latin typeface="Cambria Math"/>
                          </a:rPr>
                          <m:t>,</m:t>
                        </m:r>
                        <m:sSub>
                          <m:sSubPr>
                            <m:ctrlPr>
                              <a:rPr lang="en-US" sz="1800" i="1">
                                <a:latin typeface="Cambria Math"/>
                              </a:rPr>
                            </m:ctrlPr>
                          </m:sSubPr>
                          <m:e>
                            <m:r>
                              <a:rPr lang="en-US" sz="1800" i="1">
                                <a:latin typeface="Cambria Math"/>
                              </a:rPr>
                              <m:t>𝑌</m:t>
                            </m:r>
                          </m:e>
                          <m:sub>
                            <m:r>
                              <a:rPr lang="en-US" sz="1800" i="1">
                                <a:latin typeface="Cambria Math"/>
                              </a:rPr>
                              <m:t>𝑡</m:t>
                            </m:r>
                            <m:r>
                              <a:rPr lang="en-US" sz="1800" i="1">
                                <a:latin typeface="Cambria Math"/>
                              </a:rPr>
                              <m:t>+</m:t>
                            </m:r>
                            <m:r>
                              <a:rPr lang="en-US" sz="1800" i="1">
                                <a:latin typeface="Cambria Math"/>
                              </a:rPr>
                              <m:t>𝑡</m:t>
                            </m:r>
                          </m:sub>
                        </m:sSub>
                      </m:sub>
                      <m:sup/>
                      <m:e>
                        <m:sSub>
                          <m:sSubPr>
                            <m:ctrlPr>
                              <a:rPr lang="en-US" sz="1800" i="1">
                                <a:latin typeface="Cambria Math"/>
                              </a:rPr>
                            </m:ctrlPr>
                          </m:sSubPr>
                          <m:e>
                            <m:r>
                              <a:rPr lang="en-US" sz="1800" i="1">
                                <a:latin typeface="Cambria Math"/>
                              </a:rPr>
                              <m:t>𝑃</m:t>
                            </m:r>
                          </m:e>
                          <m:sub>
                            <m:sSub>
                              <m:sSubPr>
                                <m:ctrlPr>
                                  <a:rPr lang="en-US" sz="1800" i="1">
                                    <a:latin typeface="Cambria Math"/>
                                  </a:rPr>
                                </m:ctrlPr>
                              </m:sSubPr>
                              <m:e>
                                <m:r>
                                  <a:rPr lang="en-US" sz="1800" i="1">
                                    <a:latin typeface="Cambria Math"/>
                                  </a:rPr>
                                  <m:t>𝑋</m:t>
                                </m:r>
                              </m:e>
                              <m:sub>
                                <m:r>
                                  <a:rPr lang="en-US" sz="1800" i="1">
                                    <a:latin typeface="Cambria Math"/>
                                  </a:rPr>
                                  <m:t>𝑡</m:t>
                                </m:r>
                              </m:sub>
                            </m:sSub>
                            <m:sSub>
                              <m:sSubPr>
                                <m:ctrlPr>
                                  <a:rPr lang="en-US" sz="1800" i="1">
                                    <a:latin typeface="Cambria Math"/>
                                  </a:rPr>
                                </m:ctrlPr>
                              </m:sSubPr>
                              <m:e>
                                <m:r>
                                  <a:rPr lang="en-US" sz="1800" i="1">
                                    <a:latin typeface="Cambria Math"/>
                                  </a:rPr>
                                  <m:t>𝑌</m:t>
                                </m:r>
                              </m:e>
                              <m:sub>
                                <m:r>
                                  <a:rPr lang="en-US" sz="1800" i="1">
                                    <a:latin typeface="Cambria Math"/>
                                  </a:rPr>
                                  <m:t>𝑡</m:t>
                                </m:r>
                                <m:r>
                                  <a:rPr lang="en-US" sz="1800" i="1">
                                    <a:latin typeface="Cambria Math"/>
                                  </a:rPr>
                                  <m:t>+</m:t>
                                </m:r>
                                <m:r>
                                  <a:rPr lang="el-GR" sz="1800" i="1">
                                    <a:latin typeface="Cambria Math"/>
                                  </a:rPr>
                                  <m:t>𝜏</m:t>
                                </m:r>
                              </m:sub>
                            </m:sSub>
                          </m:sub>
                        </m:sSub>
                        <m:d>
                          <m:dPr>
                            <m:ctrlPr>
                              <a:rPr lang="en-US" sz="1800" i="1">
                                <a:latin typeface="Cambria Math"/>
                              </a:rPr>
                            </m:ctrlPr>
                          </m:dPr>
                          <m:e>
                            <m:sSub>
                              <m:sSubPr>
                                <m:ctrlPr>
                                  <a:rPr lang="en-US" sz="1800" i="1">
                                    <a:latin typeface="Cambria Math"/>
                                  </a:rPr>
                                </m:ctrlPr>
                              </m:sSubPr>
                              <m:e>
                                <m:r>
                                  <a:rPr lang="en-US" sz="1800" i="1">
                                    <a:latin typeface="Cambria Math"/>
                                  </a:rPr>
                                  <m:t>𝑋</m:t>
                                </m:r>
                              </m:e>
                              <m:sub>
                                <m:r>
                                  <a:rPr lang="en-US" sz="1800" i="1">
                                    <a:latin typeface="Cambria Math"/>
                                  </a:rPr>
                                  <m:t>𝑡</m:t>
                                </m:r>
                              </m:sub>
                            </m:sSub>
                            <m:r>
                              <a:rPr lang="en-US" sz="1800" i="1">
                                <a:latin typeface="Cambria Math"/>
                              </a:rPr>
                              <m:t>,</m:t>
                            </m:r>
                            <m:sSub>
                              <m:sSubPr>
                                <m:ctrlPr>
                                  <a:rPr lang="en-US" sz="1800" i="1">
                                    <a:latin typeface="Cambria Math"/>
                                  </a:rPr>
                                </m:ctrlPr>
                              </m:sSubPr>
                              <m:e>
                                <m:r>
                                  <a:rPr lang="en-US" sz="1800" i="1">
                                    <a:latin typeface="Cambria Math"/>
                                  </a:rPr>
                                  <m:t>𝑌</m:t>
                                </m:r>
                              </m:e>
                              <m:sub>
                                <m:r>
                                  <a:rPr lang="en-US" sz="1800" i="1">
                                    <a:latin typeface="Cambria Math"/>
                                  </a:rPr>
                                  <m:t>𝑡</m:t>
                                </m:r>
                                <m:r>
                                  <a:rPr lang="en-US" sz="1800" i="1">
                                    <a:latin typeface="Cambria Math"/>
                                  </a:rPr>
                                  <m:t>+</m:t>
                                </m:r>
                                <m:r>
                                  <a:rPr lang="el-GR" sz="1800" i="1">
                                    <a:latin typeface="Cambria Math"/>
                                  </a:rPr>
                                  <m:t>𝜏</m:t>
                                </m:r>
                              </m:sub>
                            </m:sSub>
                          </m:e>
                        </m:d>
                        <m:r>
                          <a:rPr lang="en-US" sz="1800" i="1">
                            <a:latin typeface="Cambria Math"/>
                          </a:rPr>
                          <m:t>𝑙𝑜𝑔</m:t>
                        </m:r>
                        <m:f>
                          <m:fPr>
                            <m:ctrlPr>
                              <a:rPr lang="en-US" sz="1800" i="1">
                                <a:latin typeface="Cambria Math"/>
                              </a:rPr>
                            </m:ctrlPr>
                          </m:fPr>
                          <m:num>
                            <m:sSub>
                              <m:sSubPr>
                                <m:ctrlPr>
                                  <a:rPr lang="en-US" sz="1800" i="1">
                                    <a:latin typeface="Cambria Math"/>
                                  </a:rPr>
                                </m:ctrlPr>
                              </m:sSubPr>
                              <m:e>
                                <m:r>
                                  <a:rPr lang="en-US" sz="1800" i="1">
                                    <a:latin typeface="Cambria Math"/>
                                  </a:rPr>
                                  <m:t>𝑃</m:t>
                                </m:r>
                              </m:e>
                              <m:sub>
                                <m:sSub>
                                  <m:sSubPr>
                                    <m:ctrlPr>
                                      <a:rPr lang="en-US" sz="1800" i="1">
                                        <a:latin typeface="Cambria Math"/>
                                      </a:rPr>
                                    </m:ctrlPr>
                                  </m:sSubPr>
                                  <m:e>
                                    <m:r>
                                      <a:rPr lang="en-US" sz="1800" i="1">
                                        <a:latin typeface="Cambria Math"/>
                                      </a:rPr>
                                      <m:t>𝑋</m:t>
                                    </m:r>
                                  </m:e>
                                  <m:sub>
                                    <m:r>
                                      <a:rPr lang="en-US" sz="1800" i="1">
                                        <a:latin typeface="Cambria Math"/>
                                      </a:rPr>
                                      <m:t>𝑡</m:t>
                                    </m:r>
                                  </m:sub>
                                </m:sSub>
                                <m:sSub>
                                  <m:sSubPr>
                                    <m:ctrlPr>
                                      <a:rPr lang="en-US" sz="1800" i="1">
                                        <a:latin typeface="Cambria Math"/>
                                      </a:rPr>
                                    </m:ctrlPr>
                                  </m:sSubPr>
                                  <m:e>
                                    <m:r>
                                      <a:rPr lang="en-US" sz="1800" i="1">
                                        <a:latin typeface="Cambria Math"/>
                                      </a:rPr>
                                      <m:t>𝑌</m:t>
                                    </m:r>
                                  </m:e>
                                  <m:sub>
                                    <m:r>
                                      <a:rPr lang="en-US" sz="1800" i="1">
                                        <a:latin typeface="Cambria Math"/>
                                      </a:rPr>
                                      <m:t>𝑡</m:t>
                                    </m:r>
                                    <m:r>
                                      <a:rPr lang="en-US" sz="1800" i="1">
                                        <a:latin typeface="Cambria Math"/>
                                      </a:rPr>
                                      <m:t>+</m:t>
                                    </m:r>
                                    <m:r>
                                      <a:rPr lang="el-GR" sz="1800" i="1">
                                        <a:latin typeface="Cambria Math"/>
                                      </a:rPr>
                                      <m:t>𝜏</m:t>
                                    </m:r>
                                  </m:sub>
                                </m:sSub>
                              </m:sub>
                            </m:sSub>
                            <m:d>
                              <m:dPr>
                                <m:ctrlPr>
                                  <a:rPr lang="en-US" sz="1800" i="1">
                                    <a:latin typeface="Cambria Math"/>
                                  </a:rPr>
                                </m:ctrlPr>
                              </m:dPr>
                              <m:e>
                                <m:sSub>
                                  <m:sSubPr>
                                    <m:ctrlPr>
                                      <a:rPr lang="en-US" sz="1800" i="1">
                                        <a:latin typeface="Cambria Math"/>
                                      </a:rPr>
                                    </m:ctrlPr>
                                  </m:sSubPr>
                                  <m:e>
                                    <m:r>
                                      <a:rPr lang="en-US" sz="1800" i="1">
                                        <a:latin typeface="Cambria Math"/>
                                      </a:rPr>
                                      <m:t>𝑋</m:t>
                                    </m:r>
                                  </m:e>
                                  <m:sub>
                                    <m:r>
                                      <a:rPr lang="en-US" sz="1800" i="1">
                                        <a:latin typeface="Cambria Math"/>
                                      </a:rPr>
                                      <m:t>𝑡</m:t>
                                    </m:r>
                                  </m:sub>
                                </m:sSub>
                                <m:r>
                                  <a:rPr lang="en-US" sz="1800" i="1">
                                    <a:latin typeface="Cambria Math"/>
                                  </a:rPr>
                                  <m:t>,</m:t>
                                </m:r>
                                <m:sSub>
                                  <m:sSubPr>
                                    <m:ctrlPr>
                                      <a:rPr lang="en-US" sz="1800" i="1">
                                        <a:latin typeface="Cambria Math"/>
                                      </a:rPr>
                                    </m:ctrlPr>
                                  </m:sSubPr>
                                  <m:e>
                                    <m:r>
                                      <a:rPr lang="en-US" sz="1800" i="1">
                                        <a:latin typeface="Cambria Math"/>
                                      </a:rPr>
                                      <m:t>𝑌</m:t>
                                    </m:r>
                                  </m:e>
                                  <m:sub>
                                    <m:r>
                                      <a:rPr lang="en-US" sz="1800" i="1">
                                        <a:latin typeface="Cambria Math"/>
                                      </a:rPr>
                                      <m:t>𝑡</m:t>
                                    </m:r>
                                    <m:r>
                                      <a:rPr lang="en-US" sz="1800" i="1">
                                        <a:latin typeface="Cambria Math"/>
                                      </a:rPr>
                                      <m:t>+</m:t>
                                    </m:r>
                                    <m:r>
                                      <a:rPr lang="el-GR" sz="1800" i="1">
                                        <a:latin typeface="Cambria Math"/>
                                      </a:rPr>
                                      <m:t>𝜏</m:t>
                                    </m:r>
                                  </m:sub>
                                </m:sSub>
                              </m:e>
                            </m:d>
                          </m:num>
                          <m:den>
                            <m:sSub>
                              <m:sSubPr>
                                <m:ctrlPr>
                                  <a:rPr lang="en-US" sz="1800" i="1">
                                    <a:latin typeface="Cambria Math"/>
                                  </a:rPr>
                                </m:ctrlPr>
                              </m:sSubPr>
                              <m:e>
                                <m:r>
                                  <a:rPr lang="en-US" sz="1800" i="1">
                                    <a:latin typeface="Cambria Math"/>
                                  </a:rPr>
                                  <m:t>𝑝</m:t>
                                </m:r>
                              </m:e>
                              <m:sub>
                                <m:sSub>
                                  <m:sSubPr>
                                    <m:ctrlPr>
                                      <a:rPr lang="en-US" sz="1800" i="1">
                                        <a:latin typeface="Cambria Math"/>
                                      </a:rPr>
                                    </m:ctrlPr>
                                  </m:sSubPr>
                                  <m:e>
                                    <m:r>
                                      <a:rPr lang="en-US" sz="1800" i="1">
                                        <a:latin typeface="Cambria Math"/>
                                      </a:rPr>
                                      <m:t>𝑋</m:t>
                                    </m:r>
                                  </m:e>
                                  <m:sub>
                                    <m:r>
                                      <a:rPr lang="en-US" sz="1800" i="1">
                                        <a:latin typeface="Cambria Math"/>
                                      </a:rPr>
                                      <m:t>𝑡</m:t>
                                    </m:r>
                                  </m:sub>
                                </m:sSub>
                              </m:sub>
                            </m:sSub>
                            <m:r>
                              <a:rPr lang="en-US" sz="1800" i="1">
                                <a:latin typeface="Cambria Math"/>
                              </a:rPr>
                              <m:t>(</m:t>
                            </m:r>
                            <m:sSub>
                              <m:sSubPr>
                                <m:ctrlPr>
                                  <a:rPr lang="en-US" sz="1800" i="1">
                                    <a:latin typeface="Cambria Math"/>
                                  </a:rPr>
                                </m:ctrlPr>
                              </m:sSubPr>
                              <m:e>
                                <m:r>
                                  <a:rPr lang="en-US" sz="1800" i="1">
                                    <a:latin typeface="Cambria Math"/>
                                  </a:rPr>
                                  <m:t>𝑋</m:t>
                                </m:r>
                              </m:e>
                              <m:sub>
                                <m:r>
                                  <a:rPr lang="en-US" sz="1800" i="1">
                                    <a:latin typeface="Cambria Math"/>
                                  </a:rPr>
                                  <m:t>𝑡</m:t>
                                </m:r>
                              </m:sub>
                            </m:sSub>
                            <m:r>
                              <a:rPr lang="en-US" sz="1800" i="1">
                                <a:latin typeface="Cambria Math"/>
                              </a:rPr>
                              <m:t>)</m:t>
                            </m:r>
                            <m:sSub>
                              <m:sSubPr>
                                <m:ctrlPr>
                                  <a:rPr lang="en-US" sz="1800" i="1">
                                    <a:latin typeface="Cambria Math"/>
                                  </a:rPr>
                                </m:ctrlPr>
                              </m:sSubPr>
                              <m:e>
                                <m:r>
                                  <a:rPr lang="en-US" sz="1800" i="1">
                                    <a:latin typeface="Cambria Math"/>
                                  </a:rPr>
                                  <m:t>𝑝</m:t>
                                </m:r>
                              </m:e>
                              <m:sub>
                                <m:sSub>
                                  <m:sSubPr>
                                    <m:ctrlPr>
                                      <a:rPr lang="en-US" sz="1800" i="1">
                                        <a:latin typeface="Cambria Math"/>
                                      </a:rPr>
                                    </m:ctrlPr>
                                  </m:sSubPr>
                                  <m:e>
                                    <m:r>
                                      <a:rPr lang="en-US" sz="1800" i="1">
                                        <a:latin typeface="Cambria Math"/>
                                      </a:rPr>
                                      <m:t>𝑌</m:t>
                                    </m:r>
                                  </m:e>
                                  <m:sub>
                                    <m:r>
                                      <a:rPr lang="en-US" sz="1800" i="1">
                                        <a:latin typeface="Cambria Math"/>
                                      </a:rPr>
                                      <m:t>𝑡</m:t>
                                    </m:r>
                                    <m:r>
                                      <a:rPr lang="en-US" sz="1800" i="1">
                                        <a:latin typeface="Cambria Math"/>
                                      </a:rPr>
                                      <m:t>+</m:t>
                                    </m:r>
                                    <m:r>
                                      <a:rPr lang="el-GR" sz="1800" i="1">
                                        <a:latin typeface="Cambria Math"/>
                                      </a:rPr>
                                      <m:t>𝜏</m:t>
                                    </m:r>
                                  </m:sub>
                                </m:sSub>
                              </m:sub>
                            </m:sSub>
                            <m:r>
                              <a:rPr lang="en-US" sz="1800" i="1">
                                <a:latin typeface="Cambria Math"/>
                              </a:rPr>
                              <m:t>(</m:t>
                            </m:r>
                            <m:sSub>
                              <m:sSubPr>
                                <m:ctrlPr>
                                  <a:rPr lang="en-US" sz="1800" i="1">
                                    <a:latin typeface="Cambria Math"/>
                                  </a:rPr>
                                </m:ctrlPr>
                              </m:sSubPr>
                              <m:e>
                                <m:r>
                                  <a:rPr lang="en-US" sz="1800" i="1">
                                    <a:latin typeface="Cambria Math"/>
                                  </a:rPr>
                                  <m:t>𝑌</m:t>
                                </m:r>
                              </m:e>
                              <m:sub>
                                <m:r>
                                  <a:rPr lang="en-US" sz="1800" i="1">
                                    <a:latin typeface="Cambria Math"/>
                                  </a:rPr>
                                  <m:t>𝑡</m:t>
                                </m:r>
                                <m:r>
                                  <a:rPr lang="en-US" sz="1800" i="1">
                                    <a:latin typeface="Cambria Math"/>
                                  </a:rPr>
                                  <m:t>+</m:t>
                                </m:r>
                                <m:r>
                                  <a:rPr lang="el-GR" sz="1800" i="1">
                                    <a:latin typeface="Cambria Math"/>
                                  </a:rPr>
                                  <m:t>𝜏</m:t>
                                </m:r>
                              </m:sub>
                            </m:sSub>
                            <m:r>
                              <a:rPr lang="en-US" sz="1800" i="1">
                                <a:latin typeface="Cambria Math"/>
                              </a:rPr>
                              <m:t>)</m:t>
                            </m:r>
                          </m:den>
                        </m:f>
                      </m:e>
                    </m:nary>
                  </m:oMath>
                </a14:m>
                <a:endParaRPr lang="en-US" sz="1800" dirty="0"/>
              </a:p>
              <a:p>
                <a:pPr marL="0" indent="0">
                  <a:buNone/>
                </a:pPr>
                <a:endParaRPr lang="en-US" sz="1800" dirty="0"/>
              </a:p>
              <a:p>
                <a:pPr marL="0" indent="0">
                  <a:buNone/>
                </a:pPr>
                <a:endParaRPr lang="el-GR" sz="1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38200"/>
                <a:ext cx="8229600" cy="5287963"/>
              </a:xfrm>
              <a:blipFill rotWithShape="1">
                <a:blip r:embed="rId2"/>
                <a:stretch>
                  <a:fillRect l="-444"/>
                </a:stretch>
              </a:blipFill>
            </p:spPr>
            <p:txBody>
              <a:bodyPr/>
              <a:lstStyle/>
              <a:p>
                <a:r>
                  <a:rPr lang="en-US">
                    <a:noFill/>
                  </a:rPr>
                  <a:t> </a:t>
                </a:r>
              </a:p>
            </p:txBody>
          </p:sp>
        </mc:Fallback>
      </mc:AlternateContent>
      <p:sp>
        <p:nvSpPr>
          <p:cNvPr id="4" name="TextBox 3"/>
          <p:cNvSpPr txBox="1"/>
          <p:nvPr/>
        </p:nvSpPr>
        <p:spPr>
          <a:xfrm>
            <a:off x="304800" y="184816"/>
            <a:ext cx="4800600" cy="523220"/>
          </a:xfrm>
          <a:prstGeom prst="rect">
            <a:avLst/>
          </a:prstGeom>
          <a:noFill/>
        </p:spPr>
        <p:txBody>
          <a:bodyPr wrap="square" rtlCol="0">
            <a:spAutoFit/>
          </a:bodyPr>
          <a:lstStyle/>
          <a:p>
            <a:r>
              <a:rPr lang="el-GR" sz="2800" dirty="0" smtClean="0"/>
              <a:t>Αμοιβαία Πληροφορία</a:t>
            </a:r>
          </a:p>
        </p:txBody>
      </p:sp>
    </p:spTree>
    <p:extLst>
      <p:ext uri="{BB962C8B-B14F-4D97-AF65-F5344CB8AC3E}">
        <p14:creationId xmlns:p14="http://schemas.microsoft.com/office/powerpoint/2010/main" val="1958616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l-GR" sz="2800" dirty="0" smtClean="0">
                <a:latin typeface="+mn-lt"/>
              </a:rPr>
              <a:t>Διαδικασία μη παραμετρικού ελέγχου</a:t>
            </a:r>
            <a:endParaRPr lang="en-US" sz="2800" dirty="0">
              <a:latin typeface="+mn-lt"/>
            </a:endParaRPr>
          </a:p>
        </p:txBody>
      </p:sp>
      <p:sp>
        <p:nvSpPr>
          <p:cNvPr id="3" name="Content Placeholder 2"/>
          <p:cNvSpPr>
            <a:spLocks noGrp="1"/>
          </p:cNvSpPr>
          <p:nvPr>
            <p:ph idx="1"/>
          </p:nvPr>
        </p:nvSpPr>
        <p:spPr>
          <a:xfrm>
            <a:off x="533400" y="990600"/>
            <a:ext cx="8229600" cy="4525963"/>
          </a:xfrm>
        </p:spPr>
        <p:txBody>
          <a:bodyPr>
            <a:normAutofit/>
          </a:bodyPr>
          <a:lstStyle/>
          <a:p>
            <a:pPr marL="342900" indent="-342900">
              <a:buAutoNum type="arabicPeriod"/>
            </a:pPr>
            <a:r>
              <a:rPr lang="el-GR" sz="1800" dirty="0" smtClean="0"/>
              <a:t>Ορισμός 2</a:t>
            </a:r>
            <a:r>
              <a:rPr lang="en-US" sz="1800" dirty="0" smtClean="0"/>
              <a:t>x</a:t>
            </a:r>
            <a:r>
              <a:rPr lang="el-GR" sz="1800" dirty="0" smtClean="0"/>
              <a:t>71 πίνακα των δύο </a:t>
            </a:r>
            <a:r>
              <a:rPr lang="en-US" sz="1800" dirty="0" err="1" smtClean="0"/>
              <a:t>prewhitened</a:t>
            </a:r>
            <a:r>
              <a:rPr lang="en-US" sz="1800" dirty="0" smtClean="0"/>
              <a:t> </a:t>
            </a:r>
            <a:r>
              <a:rPr lang="el-GR" sz="1800" dirty="0" smtClean="0"/>
              <a:t>χρονοσειρών του ελέγχου</a:t>
            </a:r>
          </a:p>
          <a:p>
            <a:pPr marL="342900" indent="-342900">
              <a:buAutoNum type="arabicPeriod"/>
            </a:pPr>
            <a:r>
              <a:rPr lang="el-GR" sz="1800" dirty="0" smtClean="0"/>
              <a:t>Κατασκευή 2</a:t>
            </a:r>
            <a:r>
              <a:rPr lang="en-US" sz="1800" dirty="0" smtClean="0"/>
              <a:t>x2</a:t>
            </a:r>
            <a:r>
              <a:rPr lang="el-GR" sz="1800" dirty="0" smtClean="0"/>
              <a:t> </a:t>
            </a:r>
            <a:r>
              <a:rPr lang="en-US" sz="1800" dirty="0" smtClean="0"/>
              <a:t>Covariance matrix </a:t>
            </a:r>
            <a:r>
              <a:rPr lang="el-GR" sz="1800" dirty="0" smtClean="0"/>
              <a:t>αυτών</a:t>
            </a:r>
          </a:p>
          <a:p>
            <a:pPr marL="342900" indent="-342900">
              <a:buAutoNum type="arabicPeriod"/>
            </a:pPr>
            <a:r>
              <a:rPr lang="el-GR" sz="1800" dirty="0" smtClean="0"/>
              <a:t>Κατασκευή πίνακα 2</a:t>
            </a:r>
            <a:r>
              <a:rPr lang="en-US" sz="1800" dirty="0" smtClean="0"/>
              <a:t>x</a:t>
            </a:r>
            <a:r>
              <a:rPr lang="el-GR" sz="1800" dirty="0" smtClean="0"/>
              <a:t>5000 τιμών κανονικής κατανομής Ν(0,1)</a:t>
            </a:r>
          </a:p>
          <a:p>
            <a:pPr marL="342900" indent="-342900">
              <a:buAutoNum type="arabicPeriod"/>
            </a:pPr>
            <a:r>
              <a:rPr lang="el-GR" sz="1800" dirty="0" smtClean="0"/>
              <a:t>Γινόμενο και δημιουργία 71</a:t>
            </a:r>
            <a:r>
              <a:rPr lang="en-US" sz="1800" dirty="0" smtClean="0"/>
              <a:t>x</a:t>
            </a:r>
            <a:r>
              <a:rPr lang="el-GR" sz="1800" dirty="0" smtClean="0"/>
              <a:t>5000 πίνακα</a:t>
            </a:r>
          </a:p>
          <a:p>
            <a:pPr marL="342900" indent="-342900">
              <a:buAutoNum type="arabicPeriod"/>
            </a:pPr>
            <a:r>
              <a:rPr lang="el-GR" sz="1800" dirty="0" smtClean="0"/>
              <a:t>Επιλογή δύο πρώτων γραμμών</a:t>
            </a:r>
          </a:p>
          <a:p>
            <a:pPr marL="342900" indent="-342900">
              <a:buAutoNum type="arabicPeriod"/>
            </a:pPr>
            <a:r>
              <a:rPr lang="en-US" sz="1800" dirty="0" smtClean="0"/>
              <a:t>Reshape </a:t>
            </a:r>
            <a:r>
              <a:rPr lang="el-GR" sz="1800" dirty="0" smtClean="0"/>
              <a:t>σε 71</a:t>
            </a:r>
            <a:r>
              <a:rPr lang="en-US" sz="1800" dirty="0" smtClean="0"/>
              <a:t>x2</a:t>
            </a:r>
            <a:r>
              <a:rPr lang="el-GR" sz="1800" dirty="0" smtClean="0"/>
              <a:t> πίνακα</a:t>
            </a:r>
            <a:r>
              <a:rPr lang="en-US" sz="1800" dirty="0" smtClean="0"/>
              <a:t>- </a:t>
            </a:r>
            <a:r>
              <a:rPr lang="el-GR" sz="1800" dirty="0" smtClean="0"/>
              <a:t>Κανονικοποιημένες τιμές</a:t>
            </a:r>
          </a:p>
          <a:p>
            <a:pPr marL="0" indent="0">
              <a:buNone/>
            </a:pPr>
            <a:endParaRPr lang="en-US" sz="1800" dirty="0"/>
          </a:p>
        </p:txBody>
      </p:sp>
      <p:pic>
        <p:nvPicPr>
          <p:cNvPr id="2050" name="Picture 2" descr="C:\Users\xx\Desktop\ergasiaD2\CGCI6p=1,2\nonparametric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886200"/>
            <a:ext cx="355282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xx\Desktop\ergasiaD2\CGCI6p=1,2\nonparametric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28" y="3886200"/>
            <a:ext cx="355282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90600"/>
            <a:ext cx="355282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429" y="990600"/>
            <a:ext cx="355282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6001" y="819990"/>
            <a:ext cx="7090854" cy="369332"/>
          </a:xfrm>
          <a:prstGeom prst="rect">
            <a:avLst/>
          </a:prstGeom>
          <a:solidFill>
            <a:schemeClr val="tx1"/>
          </a:solidFill>
        </p:spPr>
        <p:txBody>
          <a:bodyPr wrap="square" rtlCol="0">
            <a:spAutoFit/>
          </a:bodyPr>
          <a:lstStyle/>
          <a:p>
            <a:r>
              <a:rPr lang="en-US" dirty="0" smtClean="0">
                <a:solidFill>
                  <a:schemeClr val="bg1"/>
                </a:solidFill>
              </a:rPr>
              <a:t>X, Y</a:t>
            </a:r>
            <a:r>
              <a:rPr lang="el-GR" dirty="0" smtClean="0">
                <a:solidFill>
                  <a:schemeClr val="bg1"/>
                </a:solidFill>
              </a:rPr>
              <a:t>   ΠΡΙΝ</a:t>
            </a:r>
            <a:endParaRPr lang="en-US" dirty="0">
              <a:solidFill>
                <a:schemeClr val="bg1"/>
              </a:solidFill>
            </a:endParaRPr>
          </a:p>
        </p:txBody>
      </p:sp>
      <p:sp>
        <p:nvSpPr>
          <p:cNvPr id="5" name="TextBox 4"/>
          <p:cNvSpPr txBox="1"/>
          <p:nvPr/>
        </p:nvSpPr>
        <p:spPr>
          <a:xfrm>
            <a:off x="533400" y="3625334"/>
            <a:ext cx="7090853" cy="369332"/>
          </a:xfrm>
          <a:prstGeom prst="rect">
            <a:avLst/>
          </a:prstGeom>
          <a:solidFill>
            <a:schemeClr val="tx1"/>
          </a:solidFill>
        </p:spPr>
        <p:txBody>
          <a:bodyPr wrap="square" rtlCol="0">
            <a:spAutoFit/>
          </a:bodyPr>
          <a:lstStyle/>
          <a:p>
            <a:r>
              <a:rPr lang="el-GR" dirty="0" smtClean="0">
                <a:solidFill>
                  <a:schemeClr val="bg1"/>
                </a:solidFill>
              </a:rPr>
              <a:t>Χ,Υ  ΜΕΤΑ</a:t>
            </a:r>
            <a:endParaRPr lang="en-US" dirty="0">
              <a:solidFill>
                <a:schemeClr val="bg1"/>
              </a:solidFill>
            </a:endParaRPr>
          </a:p>
        </p:txBody>
      </p:sp>
    </p:spTree>
    <p:extLst>
      <p:ext uri="{BB962C8B-B14F-4D97-AF65-F5344CB8AC3E}">
        <p14:creationId xmlns:p14="http://schemas.microsoft.com/office/powerpoint/2010/main" val="118204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525963"/>
          </a:xfrm>
        </p:spPr>
        <p:txBody>
          <a:bodyPr>
            <a:normAutofit/>
          </a:bodyPr>
          <a:lstStyle/>
          <a:p>
            <a:pPr marL="0" indent="0">
              <a:buNone/>
            </a:pPr>
            <a:endParaRPr lang="en-US" sz="1800" dirty="0" smtClean="0"/>
          </a:p>
          <a:p>
            <a:pPr marL="0" indent="0">
              <a:buNone/>
            </a:pPr>
            <a:endParaRPr lang="en-US" sz="1800" dirty="0"/>
          </a:p>
        </p:txBody>
      </p:sp>
      <mc:AlternateContent xmlns:mc="http://schemas.openxmlformats.org/markup-compatibility/2006" xmlns:a14="http://schemas.microsoft.com/office/drawing/2010/main">
        <mc:Choice Requires="a14">
          <p:sp>
            <p:nvSpPr>
              <p:cNvPr id="4" name="TextBox 3"/>
              <p:cNvSpPr txBox="1"/>
              <p:nvPr/>
            </p:nvSpPr>
            <p:spPr>
              <a:xfrm>
                <a:off x="304799" y="184816"/>
                <a:ext cx="18288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800" i="1" smtClean="0">
                              <a:latin typeface="Cambria Math"/>
                            </a:rPr>
                          </m:ctrlPr>
                        </m:sSubPr>
                        <m:e>
                          <m:r>
                            <a:rPr lang="en-US" sz="2800" b="0" i="1" smtClean="0">
                              <a:latin typeface="Cambria Math"/>
                            </a:rPr>
                            <m:t>𝐼</m:t>
                          </m:r>
                        </m:e>
                        <m:sub>
                          <m:r>
                            <a:rPr lang="en-US" sz="2800" b="0" i="1" smtClean="0">
                              <a:latin typeface="Cambria Math"/>
                            </a:rPr>
                            <m:t>𝑋𝑌</m:t>
                          </m:r>
                        </m:sub>
                      </m:sSub>
                      <m:r>
                        <a:rPr lang="en-US" sz="2800" b="0" i="1" smtClean="0">
                          <a:latin typeface="Cambria Math"/>
                        </a:rPr>
                        <m:t>(0)</m:t>
                      </m:r>
                    </m:oMath>
                  </m:oMathPara>
                </a14:m>
                <a:endParaRPr lang="el-GR" sz="28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304799" y="184816"/>
                <a:ext cx="1828801" cy="52322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85800" y="914400"/>
                <a:ext cx="6705600" cy="480131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l-GR" i="1">
                            <a:latin typeface="Cambria Math"/>
                          </a:rPr>
                        </m:ctrlPr>
                      </m:sSubPr>
                      <m:e>
                        <m:r>
                          <a:rPr lang="en-US" i="1">
                            <a:latin typeface="Cambria Math"/>
                          </a:rPr>
                          <m:t>𝐼</m:t>
                        </m:r>
                      </m:e>
                      <m:sub>
                        <m:r>
                          <a:rPr lang="en-US" i="1">
                            <a:latin typeface="Cambria Math"/>
                          </a:rPr>
                          <m:t>𝑋𝑌</m:t>
                        </m:r>
                      </m:sub>
                    </m:sSub>
                    <m:r>
                      <a:rPr lang="en-US" i="1">
                        <a:latin typeface="Cambria Math"/>
                      </a:rPr>
                      <m:t>(0)</m:t>
                    </m:r>
                  </m:oMath>
                </a14:m>
                <a:r>
                  <a:rPr lang="el-GR" dirty="0" smtClean="0">
                    <a:sym typeface="Wingdings" panose="05000000000000000000" pitchFamily="2" charset="2"/>
                  </a:rPr>
                  <a:t>   συμμετρικός δείκτης   </a:t>
                </a:r>
                <a:r>
                  <a:rPr lang="el-GR" dirty="0" smtClean="0"/>
                  <a:t>συμμετρικά τα </a:t>
                </a:r>
                <a:r>
                  <a:rPr lang="en-US" dirty="0" err="1" smtClean="0"/>
                  <a:t>colormaps</a:t>
                </a:r>
                <a:endParaRPr lang="el-GR" dirty="0" smtClean="0"/>
              </a:p>
              <a:p>
                <a:endParaRPr lang="el-GR" dirty="0" smtClean="0"/>
              </a:p>
              <a:p>
                <a:endParaRPr lang="el-GR" dirty="0"/>
              </a:p>
              <a:p>
                <a:endParaRPr lang="el-GR" dirty="0" smtClean="0"/>
              </a:p>
              <a:p>
                <a:endParaRPr lang="el-GR" dirty="0"/>
              </a:p>
              <a:p>
                <a:endParaRPr lang="el-GR" dirty="0" smtClean="0"/>
              </a:p>
              <a:p>
                <a:endParaRPr lang="el-GR" dirty="0"/>
              </a:p>
              <a:p>
                <a:endParaRPr lang="el-GR" dirty="0" smtClean="0"/>
              </a:p>
              <a:p>
                <a:endParaRPr lang="el-GR" dirty="0"/>
              </a:p>
              <a:p>
                <a:endParaRPr lang="el-GR" dirty="0" smtClean="0"/>
              </a:p>
              <a:p>
                <a:endParaRPr lang="el-GR" dirty="0"/>
              </a:p>
              <a:p>
                <a:endParaRPr lang="el-GR" dirty="0" smtClean="0"/>
              </a:p>
              <a:p>
                <a:endParaRPr lang="el-GR" dirty="0"/>
              </a:p>
              <a:p>
                <a:endParaRPr lang="el-GR" dirty="0" smtClean="0"/>
              </a:p>
              <a:p>
                <a:endParaRPr lang="el-GR" dirty="0"/>
              </a:p>
              <a:p>
                <a:r>
                  <a:rPr lang="el-GR" dirty="0" smtClean="0"/>
                  <a:t> </a:t>
                </a: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85800" y="914400"/>
                <a:ext cx="6705600" cy="4801314"/>
              </a:xfrm>
              <a:prstGeom prst="rect">
                <a:avLst/>
              </a:prstGeom>
              <a:blipFill rotWithShape="1">
                <a:blip r:embed="rId3"/>
                <a:stretch>
                  <a:fillRect l="-636" t="-761"/>
                </a:stretch>
              </a:blipFill>
            </p:spPr>
            <p:txBody>
              <a:bodyPr/>
              <a:lstStyle/>
              <a:p>
                <a:r>
                  <a:rPr lang="en-US">
                    <a:noFill/>
                  </a:rPr>
                  <a:t> </a:t>
                </a:r>
              </a:p>
            </p:txBody>
          </p:sp>
        </mc:Fallback>
      </mc:AlternateContent>
      <p:pic>
        <p:nvPicPr>
          <p:cNvPr id="1026" name="Picture 2" descr="C:\Users\xx\Desktop\ergasiaD2\MutInformationT=0,1\MutInfo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861225"/>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xx\Desktop\ergasiaD2\MutInformationT=0,1\MutInfo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7380" y="1857911"/>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xx\Desktop\ergasiaD2\MutInformationT=0,1\MutInfo0.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7379" y="1861225"/>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xx\Desktop\ergasiaD2\MutInformationT=0,1\MutInfo0.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1864538"/>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xx\Desktop\ergasiaD2\MutInformationT=0,1\MutInfo0.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599" y="1864538"/>
            <a:ext cx="4852987" cy="440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56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rmAutofit/>
          </a:bodyPr>
          <a:lstStyle/>
          <a:p>
            <a:pPr marL="0" indent="0">
              <a:buNone/>
            </a:pPr>
            <a:r>
              <a:rPr lang="el-GR" sz="1800" dirty="0" smtClean="0"/>
              <a:t>Επιπλέον για το </a:t>
            </a:r>
            <a:r>
              <a:rPr lang="en-US" sz="1800" dirty="0" err="1" smtClean="0"/>
              <a:t>colormap</a:t>
            </a:r>
            <a:r>
              <a:rPr lang="en-US" sz="1800" dirty="0" smtClean="0"/>
              <a:t> </a:t>
            </a:r>
            <a:r>
              <a:rPr lang="el-GR" sz="1800" dirty="0"/>
              <a:t>που </a:t>
            </a:r>
            <a:r>
              <a:rPr lang="el-GR" sz="1800" dirty="0" smtClean="0"/>
              <a:t>αντιστοιχεί </a:t>
            </a:r>
            <a:r>
              <a:rPr lang="el-GR" sz="1800" dirty="0"/>
              <a:t>στο πρώτο παράθυρο 6ετίας και </a:t>
            </a:r>
            <a:r>
              <a:rPr lang="en-US" sz="1800" dirty="0" err="1"/>
              <a:t>prewhitened</a:t>
            </a:r>
            <a:r>
              <a:rPr lang="en-US" sz="1800" dirty="0"/>
              <a:t> </a:t>
            </a:r>
            <a:r>
              <a:rPr lang="el-GR" sz="1800" dirty="0"/>
              <a:t>χρονοσειρά </a:t>
            </a:r>
            <a:r>
              <a:rPr lang="el-GR" sz="1800" dirty="0" smtClean="0"/>
              <a:t>κατασκευάσαμε και το αντίστοιχο δίκτυο που δημιουργήται από αυτό.</a:t>
            </a:r>
          </a:p>
          <a:p>
            <a:pPr marL="0" indent="0">
              <a:buNone/>
            </a:pPr>
            <a:endParaRPr lang="el-GR" sz="1800" dirty="0"/>
          </a:p>
          <a:p>
            <a:pPr marL="0" indent="0">
              <a:buNone/>
            </a:pPr>
            <a:endParaRPr lang="el-GR" sz="1800" dirty="0" smtClean="0"/>
          </a:p>
          <a:p>
            <a:pPr marL="0" indent="0">
              <a:buNone/>
            </a:pPr>
            <a:endParaRPr lang="el-GR" sz="1800" dirty="0" smtClean="0"/>
          </a:p>
          <a:p>
            <a:pPr marL="0" indent="0">
              <a:buNone/>
            </a:pPr>
            <a:r>
              <a:rPr lang="en-US" sz="1800" dirty="0" smtClean="0"/>
              <a:t> </a:t>
            </a:r>
            <a:endParaRPr lang="en-US" sz="1800" dirty="0"/>
          </a:p>
        </p:txBody>
      </p:sp>
      <mc:AlternateContent xmlns:mc="http://schemas.openxmlformats.org/markup-compatibility/2006" xmlns:a14="http://schemas.microsoft.com/office/drawing/2010/main">
        <mc:Choice Requires="a14">
          <p:sp>
            <p:nvSpPr>
              <p:cNvPr id="4" name="TextBox 3"/>
              <p:cNvSpPr txBox="1"/>
              <p:nvPr/>
            </p:nvSpPr>
            <p:spPr>
              <a:xfrm>
                <a:off x="304799" y="184816"/>
                <a:ext cx="16764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800" i="1" smtClean="0">
                              <a:latin typeface="Cambria Math"/>
                            </a:rPr>
                          </m:ctrlPr>
                        </m:sSubPr>
                        <m:e>
                          <m:r>
                            <a:rPr lang="en-US" sz="2800" b="0" i="1" smtClean="0">
                              <a:latin typeface="Cambria Math"/>
                            </a:rPr>
                            <m:t>𝐼</m:t>
                          </m:r>
                        </m:e>
                        <m:sub>
                          <m:r>
                            <a:rPr lang="en-US" sz="2800" b="0" i="1" smtClean="0">
                              <a:latin typeface="Cambria Math"/>
                            </a:rPr>
                            <m:t>𝑋𝑌</m:t>
                          </m:r>
                        </m:sub>
                      </m:sSub>
                      <m:r>
                        <a:rPr lang="en-US" sz="2800" b="0" i="1" smtClean="0">
                          <a:latin typeface="Cambria Math"/>
                        </a:rPr>
                        <m:t>(1)</m:t>
                      </m:r>
                    </m:oMath>
                  </m:oMathPara>
                </a14:m>
                <a:endParaRPr lang="el-GR" sz="28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304799" y="184816"/>
                <a:ext cx="1676401" cy="523220"/>
              </a:xfrm>
              <a:prstGeom prst="rect">
                <a:avLst/>
              </a:prstGeom>
              <a:blipFill rotWithShape="1">
                <a:blip r:embed="rId2"/>
                <a:stretch>
                  <a:fillRect/>
                </a:stretch>
              </a:blipFill>
            </p:spPr>
            <p:txBody>
              <a:bodyPr/>
              <a:lstStyle/>
              <a:p>
                <a:r>
                  <a:rPr lang="en-US">
                    <a:noFill/>
                  </a:rPr>
                  <a:t> </a:t>
                </a:r>
              </a:p>
            </p:txBody>
          </p:sp>
        </mc:Fallback>
      </mc:AlternateContent>
      <p:pic>
        <p:nvPicPr>
          <p:cNvPr id="3077" name="Picture 5" descr="C:\Users\xx\Desktop\ergasiaD2\MutInformationT=0,1\1st6yearsmutinf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902" y="2170209"/>
            <a:ext cx="5735637" cy="4667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xx\Desktop\ergasiaD2\MutInformationT=0,1\MutInfo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1" y="3779520"/>
            <a:ext cx="3355324"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53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gtEl>
                                        <p:attrNameLst>
                                          <p:attrName>style.visibility</p:attrName>
                                        </p:attrNameLst>
                                      </p:cBhvr>
                                      <p:to>
                                        <p:strVal val="visible"/>
                                      </p:to>
                                    </p:set>
                                    <p:animEffect transition="in" filter="fade">
                                      <p:cBhvr>
                                        <p:cTn id="14" dur="1000"/>
                                        <p:tgtEl>
                                          <p:spTgt spid="3077"/>
                                        </p:tgtEl>
                                      </p:cBhvr>
                                    </p:animEffect>
                                    <p:anim calcmode="lin" valueType="num">
                                      <p:cBhvr>
                                        <p:cTn id="15" dur="1000" fill="hold"/>
                                        <p:tgtEl>
                                          <p:spTgt spid="3077"/>
                                        </p:tgtEl>
                                        <p:attrNameLst>
                                          <p:attrName>ppt_x</p:attrName>
                                        </p:attrNameLst>
                                      </p:cBhvr>
                                      <p:tavLst>
                                        <p:tav tm="0">
                                          <p:val>
                                            <p:strVal val="#ppt_x"/>
                                          </p:val>
                                        </p:tav>
                                        <p:tav tm="100000">
                                          <p:val>
                                            <p:strVal val="#ppt_x"/>
                                          </p:val>
                                        </p:tav>
                                      </p:tavLst>
                                    </p:anim>
                                    <p:anim calcmode="lin" valueType="num">
                                      <p:cBhvr>
                                        <p:cTn id="16" dur="1000" fill="hold"/>
                                        <p:tgtEl>
                                          <p:spTgt spid="30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27038"/>
          </a:xfrm>
        </p:spPr>
        <p:txBody>
          <a:bodyPr>
            <a:noAutofit/>
          </a:bodyPr>
          <a:lstStyle/>
          <a:p>
            <a:r>
              <a:rPr lang="el-GR" sz="2800" dirty="0" smtClean="0"/>
              <a:t>Εργαλεία</a:t>
            </a:r>
            <a:endParaRPr lang="en-US" sz="2800" dirty="0"/>
          </a:p>
        </p:txBody>
      </p:sp>
      <p:pic>
        <p:nvPicPr>
          <p:cNvPr id="1026" name="Picture 2" descr="https://cms-assets.tutsplus.com/uploads/users/1199/posts/26000/preview_image/pyth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3429000" cy="23745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atacademy.files.wordpress.com/2016/06/matlab-logo.jpg?w=397&amp;h=223&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371600"/>
            <a:ext cx="378142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Σχετική εικόν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75" y="2743200"/>
            <a:ext cx="436245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0372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marL="0" indent="0">
              <a:buNone/>
            </a:pPr>
            <a:r>
              <a:rPr lang="el-GR" sz="1800" dirty="0"/>
              <a:t>Κ</a:t>
            </a:r>
            <a:r>
              <a:rPr lang="el-GR" sz="1800" dirty="0" smtClean="0"/>
              <a:t>αι τα </a:t>
            </a:r>
            <a:r>
              <a:rPr lang="en-US" sz="1800" dirty="0" smtClean="0"/>
              <a:t>normalized </a:t>
            </a:r>
            <a:r>
              <a:rPr lang="en-US" sz="1800" dirty="0" err="1" smtClean="0"/>
              <a:t>colormaps</a:t>
            </a:r>
            <a:r>
              <a:rPr lang="en-US" sz="1800" dirty="0" smtClean="0"/>
              <a:t> (weighted </a:t>
            </a:r>
            <a:r>
              <a:rPr lang="el-GR" sz="1800" dirty="0" smtClean="0"/>
              <a:t>και </a:t>
            </a:r>
            <a:r>
              <a:rPr lang="en-US" sz="1800" dirty="0" err="1" smtClean="0"/>
              <a:t>unweighted</a:t>
            </a:r>
            <a:r>
              <a:rPr lang="el-GR" sz="1800" dirty="0" smtClean="0"/>
              <a:t>) ήταν τα εξής</a:t>
            </a:r>
            <a:r>
              <a:rPr lang="en-US" sz="1800" dirty="0" smtClean="0"/>
              <a:t>:</a:t>
            </a:r>
            <a:endParaRPr lang="el-GR" sz="1800" dirty="0" smtClean="0"/>
          </a:p>
          <a:p>
            <a:pPr marL="0" indent="0">
              <a:buNone/>
            </a:pPr>
            <a:r>
              <a:rPr lang="el-GR" sz="1800" dirty="0" smtClean="0"/>
              <a:t>Τέλος το δίκτυο για το </a:t>
            </a:r>
            <a:r>
              <a:rPr lang="en-US" sz="1800" dirty="0" err="1" smtClean="0"/>
              <a:t>unweighted</a:t>
            </a:r>
            <a:r>
              <a:rPr lang="en-US" sz="1800" dirty="0" smtClean="0"/>
              <a:t> </a:t>
            </a:r>
            <a:r>
              <a:rPr lang="en-US" sz="1800" dirty="0" err="1" smtClean="0"/>
              <a:t>colormap</a:t>
            </a:r>
            <a:endParaRPr lang="en-US" sz="1800" dirty="0"/>
          </a:p>
        </p:txBody>
      </p:sp>
      <mc:AlternateContent xmlns:mc="http://schemas.openxmlformats.org/markup-compatibility/2006" xmlns:a14="http://schemas.microsoft.com/office/drawing/2010/main">
        <mc:Choice Requires="a14">
          <p:sp>
            <p:nvSpPr>
              <p:cNvPr id="4" name="TextBox 3"/>
              <p:cNvSpPr txBox="1"/>
              <p:nvPr/>
            </p:nvSpPr>
            <p:spPr>
              <a:xfrm>
                <a:off x="304799" y="184816"/>
                <a:ext cx="12358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sz="2800" i="1" smtClean="0">
                              <a:latin typeface="Cambria Math"/>
                            </a:rPr>
                          </m:ctrlPr>
                        </m:sSubPr>
                        <m:e>
                          <m:r>
                            <a:rPr lang="en-US" sz="2800" b="0" i="1" smtClean="0">
                              <a:latin typeface="Cambria Math"/>
                            </a:rPr>
                            <m:t>𝐼</m:t>
                          </m:r>
                        </m:e>
                        <m:sub>
                          <m:r>
                            <a:rPr lang="en-US" sz="2800" b="0" i="1" smtClean="0">
                              <a:latin typeface="Cambria Math"/>
                            </a:rPr>
                            <m:t>𝑋𝑌</m:t>
                          </m:r>
                        </m:sub>
                      </m:sSub>
                      <m:r>
                        <a:rPr lang="en-US" sz="2800" b="0" i="1" smtClean="0">
                          <a:latin typeface="Cambria Math"/>
                        </a:rPr>
                        <m:t>(0)</m:t>
                      </m:r>
                    </m:oMath>
                  </m:oMathPara>
                </a14:m>
                <a:endParaRPr lang="el-GR" sz="28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304799" y="184816"/>
                <a:ext cx="1235851" cy="523220"/>
              </a:xfrm>
              <a:prstGeom prst="rect">
                <a:avLst/>
              </a:prstGeom>
              <a:blipFill rotWithShape="1">
                <a:blip r:embed="rId2"/>
                <a:stretch>
                  <a:fillRect/>
                </a:stretch>
              </a:blipFill>
            </p:spPr>
            <p:txBody>
              <a:bodyPr/>
              <a:lstStyle/>
              <a:p>
                <a:r>
                  <a:rPr lang="en-US">
                    <a:noFill/>
                  </a:rPr>
                  <a:t> </a:t>
                </a:r>
              </a:p>
            </p:txBody>
          </p:sp>
        </mc:Fallback>
      </mc:AlternateContent>
      <p:pic>
        <p:nvPicPr>
          <p:cNvPr id="6" name="Picture 4" descr="C:\Users\xx\Desktop\ergasiaD2\MutInformationT=0,1\NormMutInfoWeighte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7519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xx\Desktop\ergasiaD2\MutInformationT=0,1\NormMutInfoUnweighted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699592"/>
            <a:ext cx="53101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xx\Desktop\ergasiaD2\MutInformationT=0,1\NormMutInf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575" y="1661160"/>
            <a:ext cx="5735638"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3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762000"/>
                <a:ext cx="8229600" cy="4525963"/>
              </a:xfrm>
            </p:spPr>
            <p:txBody>
              <a:bodyPr>
                <a:normAutofit/>
              </a:bodyPr>
              <a:lstStyle/>
              <a:p>
                <a14:m>
                  <m:oMath xmlns:m="http://schemas.openxmlformats.org/officeDocument/2006/math">
                    <m:sSub>
                      <m:sSubPr>
                        <m:ctrlPr>
                          <a:rPr lang="el-GR" sz="1800" i="1" smtClean="0">
                            <a:latin typeface="Cambria Math"/>
                          </a:rPr>
                        </m:ctrlPr>
                      </m:sSubPr>
                      <m:e>
                        <m:r>
                          <a:rPr lang="en-US" sz="1800" i="1">
                            <a:latin typeface="Cambria Math"/>
                          </a:rPr>
                          <m:t>𝐼</m:t>
                        </m:r>
                      </m:e>
                      <m:sub>
                        <m:r>
                          <a:rPr lang="en-US" sz="1800" i="1">
                            <a:latin typeface="Cambria Math"/>
                          </a:rPr>
                          <m:t>𝑋𝑌</m:t>
                        </m:r>
                      </m:sub>
                    </m:sSub>
                    <m:d>
                      <m:dPr>
                        <m:ctrlPr>
                          <a:rPr lang="en-US" sz="1800" i="1">
                            <a:latin typeface="Cambria Math"/>
                          </a:rPr>
                        </m:ctrlPr>
                      </m:dPr>
                      <m:e>
                        <m:r>
                          <a:rPr lang="el-GR" sz="1800" i="1">
                            <a:latin typeface="Cambria Math"/>
                          </a:rPr>
                          <m:t>1</m:t>
                        </m:r>
                      </m:e>
                    </m:d>
                  </m:oMath>
                </a14:m>
                <a:r>
                  <a:rPr lang="el-GR" sz="1800" dirty="0" smtClean="0"/>
                  <a:t> </a:t>
                </a:r>
                <a:r>
                  <a:rPr lang="el-GR" sz="1800" dirty="0" smtClean="0">
                    <a:sym typeface="Wingdings" panose="05000000000000000000" pitchFamily="2" charset="2"/>
                  </a:rPr>
                  <a:t> μη συμμετρικός δείκτης </a:t>
                </a:r>
                <a:r>
                  <a:rPr lang="en-US" sz="1800" dirty="0" smtClean="0">
                    <a:sym typeface="Wingdings" panose="05000000000000000000" pitchFamily="2" charset="2"/>
                  </a:rPr>
                  <a:t> </a:t>
                </a:r>
                <a:r>
                  <a:rPr lang="en-US" sz="1800" dirty="0" err="1" smtClean="0">
                    <a:sym typeface="Wingdings" panose="05000000000000000000" pitchFamily="2" charset="2"/>
                  </a:rPr>
                  <a:t>colormaps</a:t>
                </a:r>
                <a:r>
                  <a:rPr lang="en-US" sz="1800" dirty="0" smtClean="0">
                    <a:sym typeface="Wingdings" panose="05000000000000000000" pitchFamily="2" charset="2"/>
                  </a:rPr>
                  <a:t> </a:t>
                </a:r>
                <a:r>
                  <a:rPr lang="el-GR" sz="1800" dirty="0" smtClean="0">
                    <a:sym typeface="Wingdings" panose="05000000000000000000" pitchFamily="2" charset="2"/>
                  </a:rPr>
                  <a:t>που δηλώνουν κατεύθυνση</a:t>
                </a:r>
                <a:endParaRPr lang="el-GR" sz="1800" dirty="0"/>
              </a:p>
              <a:p>
                <a:r>
                  <a:rPr lang="en-US" sz="1800" dirty="0" err="1" smtClean="0"/>
                  <a:t>Colormaps</a:t>
                </a:r>
                <a:r>
                  <a:rPr lang="en-US" sz="1800" dirty="0" smtClean="0"/>
                  <a:t>, normalized </a:t>
                </a:r>
                <a:r>
                  <a:rPr lang="en-US" sz="1800" dirty="0" err="1"/>
                  <a:t>colormaps</a:t>
                </a:r>
                <a:r>
                  <a:rPr lang="en-US" sz="1800" dirty="0"/>
                  <a:t> (weighted </a:t>
                </a:r>
                <a:r>
                  <a:rPr lang="el-GR" sz="1800" dirty="0"/>
                  <a:t>και </a:t>
                </a:r>
                <a:r>
                  <a:rPr lang="en-US" sz="1800" dirty="0" err="1" smtClean="0"/>
                  <a:t>unweighted</a:t>
                </a:r>
                <a:r>
                  <a:rPr lang="en-US" sz="1800" dirty="0" smtClean="0"/>
                  <a:t>)</a:t>
                </a:r>
              </a:p>
              <a:p>
                <a:r>
                  <a:rPr lang="el-GR" sz="1800" dirty="0" smtClean="0"/>
                  <a:t>Δίκτυο για το </a:t>
                </a:r>
                <a:r>
                  <a:rPr lang="en-US" sz="1800" dirty="0" err="1" smtClean="0"/>
                  <a:t>unweighted</a:t>
                </a:r>
                <a:r>
                  <a:rPr lang="en-US" sz="1800" dirty="0" smtClean="0"/>
                  <a:t> normalized </a:t>
                </a:r>
                <a:r>
                  <a:rPr lang="en-US" sz="1800" dirty="0" err="1" smtClean="0"/>
                  <a:t>colormap</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762000"/>
                <a:ext cx="8229600" cy="4525963"/>
              </a:xfrm>
              <a:blipFill rotWithShape="1">
                <a:blip r:embed="rId2"/>
                <a:stretch>
                  <a:fillRect l="-444" t="-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04799" y="184816"/>
                <a:ext cx="12954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800" i="1" smtClean="0">
                              <a:latin typeface="Cambria Math"/>
                            </a:rPr>
                          </m:ctrlPr>
                        </m:sSubPr>
                        <m:e>
                          <m:r>
                            <a:rPr lang="en-US" sz="2800" b="0" i="1" smtClean="0">
                              <a:latin typeface="Cambria Math"/>
                            </a:rPr>
                            <m:t>𝐼</m:t>
                          </m:r>
                        </m:e>
                        <m:sub>
                          <m:r>
                            <a:rPr lang="en-US" sz="2800" b="0" i="1" smtClean="0">
                              <a:latin typeface="Cambria Math"/>
                            </a:rPr>
                            <m:t>𝑋𝑌</m:t>
                          </m:r>
                        </m:sub>
                      </m:sSub>
                      <m:r>
                        <a:rPr lang="en-US" sz="2800" b="0" i="1" smtClean="0">
                          <a:latin typeface="Cambria Math"/>
                        </a:rPr>
                        <m:t>(</m:t>
                      </m:r>
                      <m:r>
                        <a:rPr lang="el-GR" sz="2800" b="0" i="1" smtClean="0">
                          <a:latin typeface="Cambria Math"/>
                        </a:rPr>
                        <m:t>1</m:t>
                      </m:r>
                      <m:r>
                        <a:rPr lang="en-US" sz="2800" b="0" i="1" smtClean="0">
                          <a:latin typeface="Cambria Math"/>
                        </a:rPr>
                        <m:t>)</m:t>
                      </m:r>
                    </m:oMath>
                  </m:oMathPara>
                </a14:m>
                <a:endParaRPr lang="el-GR" sz="28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304799" y="184816"/>
                <a:ext cx="1295401" cy="523220"/>
              </a:xfrm>
              <a:prstGeom prst="rect">
                <a:avLst/>
              </a:prstGeom>
              <a:blipFill rotWithShape="1">
                <a:blip r:embed="rId3"/>
                <a:stretch>
                  <a:fillRect/>
                </a:stretch>
              </a:blipFill>
            </p:spPr>
            <p:txBody>
              <a:bodyPr/>
              <a:lstStyle/>
              <a:p>
                <a:r>
                  <a:rPr lang="en-US">
                    <a:noFill/>
                  </a:rPr>
                  <a:t> </a:t>
                </a:r>
              </a:p>
            </p:txBody>
          </p:sp>
        </mc:Fallback>
      </mc:AlternateContent>
      <p:pic>
        <p:nvPicPr>
          <p:cNvPr id="3074" name="Picture 2" descr="C:\Users\xx\Desktop\ergasiaD2\MutInformationT=0,1\MutInfo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81200"/>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xx\Desktop\ergasiaD2\MutInformationT=0,1\MutInfo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6443" y="1981200"/>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xx\Desktop\ergasiaD2\MutInformationT=0,1\MutInfo1.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6443" y="1981200"/>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xx\Desktop\ergasiaD2\MutInformationT=0,1\MutInfo1.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6442" y="1981199"/>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xx\Desktop\ergasiaD2\MutInformationT=0,1\MutInfo1.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1981199"/>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xx\Desktop\ergasiaD2\MutInformationT=0,1\NormMutInfoWeighted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800" y="1994452"/>
            <a:ext cx="74818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xx\Desktop\ergasiaD2\MutInformationT=0,1\NormMutInfoUnweighted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0530" y="1994453"/>
            <a:ext cx="53736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xx\Desktop\ergasiaD2\MutInformationT=0,1\NormMutInf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9554" y="1851818"/>
            <a:ext cx="5735637"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9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4098"/>
                                        </p:tgtEl>
                                        <p:attrNameLst>
                                          <p:attrName>style.visibility</p:attrName>
                                        </p:attrNameLst>
                                      </p:cBhvr>
                                      <p:to>
                                        <p:strVal val="visible"/>
                                      </p:to>
                                    </p:set>
                                    <p:animEffect transition="in" filter="barn(inVertical)">
                                      <p:cBhvr>
                                        <p:cTn id="3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rmAutofit/>
          </a:bodyPr>
          <a:lstStyle/>
          <a:p>
            <a:pPr marL="0" indent="0">
              <a:buNone/>
            </a:pPr>
            <a:r>
              <a:rPr lang="el-GR" sz="1800" dirty="0" smtClean="0"/>
              <a:t>Για το παράθυρο της πρώτης 6ετίας κατασκευάσαμε και το αντίστοιχο κατευθυνόμενο γράφημα.</a:t>
            </a:r>
            <a:endParaRPr lang="en-US" sz="1800" dirty="0" smtClean="0"/>
          </a:p>
          <a:p>
            <a:pPr marL="0" indent="0">
              <a:buNone/>
            </a:pPr>
            <a:r>
              <a:rPr lang="el-GR" sz="1800" dirty="0" smtClean="0"/>
              <a:t>Τα στοιχεία της διαγωνίου στο </a:t>
            </a:r>
            <a:r>
              <a:rPr lang="en-US" sz="1800" dirty="0" err="1" smtClean="0"/>
              <a:t>colormap</a:t>
            </a:r>
            <a:r>
              <a:rPr lang="en-US" sz="1800" dirty="0" smtClean="0"/>
              <a:t> </a:t>
            </a:r>
            <a:r>
              <a:rPr lang="el-GR" sz="1800" dirty="0" smtClean="0"/>
              <a:t>λαμβάνονται υπόψην, εξηγούνται ως σχέση της τιμής ενός αγαθού μία χρονική στιγμή με την τιμή της ίδιας μεταβλητής τον επόμενο μήνα. Στο γράφημα δεν διατηρήθηκαν.</a:t>
            </a:r>
          </a:p>
          <a:p>
            <a:pPr marL="0" indent="0">
              <a:buNone/>
            </a:pPr>
            <a:endParaRPr lang="en-US" sz="1800" dirty="0"/>
          </a:p>
        </p:txBody>
      </p:sp>
      <mc:AlternateContent xmlns:mc="http://schemas.openxmlformats.org/markup-compatibility/2006" xmlns:a14="http://schemas.microsoft.com/office/drawing/2010/main">
        <mc:Choice Requires="a14">
          <p:sp>
            <p:nvSpPr>
              <p:cNvPr id="4" name="TextBox 3"/>
              <p:cNvSpPr txBox="1"/>
              <p:nvPr/>
            </p:nvSpPr>
            <p:spPr>
              <a:xfrm>
                <a:off x="304799" y="184816"/>
                <a:ext cx="175260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sz="2800" i="1" smtClean="0">
                              <a:latin typeface="Cambria Math"/>
                            </a:rPr>
                          </m:ctrlPr>
                        </m:sSubPr>
                        <m:e>
                          <m:r>
                            <a:rPr lang="en-US" sz="2800" b="0" i="1" smtClean="0">
                              <a:latin typeface="Cambria Math"/>
                            </a:rPr>
                            <m:t>𝐼</m:t>
                          </m:r>
                        </m:e>
                        <m:sub>
                          <m:r>
                            <a:rPr lang="en-US" sz="2800" b="0" i="1" smtClean="0">
                              <a:latin typeface="Cambria Math"/>
                            </a:rPr>
                            <m:t>𝑋𝑌</m:t>
                          </m:r>
                        </m:sub>
                      </m:sSub>
                      <m:r>
                        <a:rPr lang="en-US" sz="2800" b="0" i="1" smtClean="0">
                          <a:latin typeface="Cambria Math"/>
                        </a:rPr>
                        <m:t>(</m:t>
                      </m:r>
                      <m:r>
                        <a:rPr lang="el-GR" sz="2800" b="0" i="1" smtClean="0">
                          <a:latin typeface="Cambria Math"/>
                        </a:rPr>
                        <m:t>1</m:t>
                      </m:r>
                      <m:r>
                        <a:rPr lang="en-US" sz="2800" b="0" i="1" smtClean="0">
                          <a:latin typeface="Cambria Math"/>
                        </a:rPr>
                        <m:t>)</m:t>
                      </m:r>
                    </m:oMath>
                  </m:oMathPara>
                </a14:m>
                <a:endParaRPr lang="el-GR" sz="28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304799" y="184816"/>
                <a:ext cx="1752601" cy="523220"/>
              </a:xfrm>
              <a:prstGeom prst="rect">
                <a:avLst/>
              </a:prstGeom>
              <a:blipFill rotWithShape="1">
                <a:blip r:embed="rId2"/>
                <a:stretch>
                  <a:fillRect/>
                </a:stretch>
              </a:blipFill>
            </p:spPr>
            <p:txBody>
              <a:bodyPr/>
              <a:lstStyle/>
              <a:p>
                <a:r>
                  <a:rPr lang="en-US">
                    <a:noFill/>
                  </a:rPr>
                  <a:t> </a:t>
                </a:r>
              </a:p>
            </p:txBody>
          </p:sp>
        </mc:Fallback>
      </mc:AlternateContent>
      <p:pic>
        <p:nvPicPr>
          <p:cNvPr id="5125" name="Picture 5" descr="C:\Users\xx\Desktop\ergasiaD2\MutInformationT=0,1\directedmutin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362" y="2286000"/>
            <a:ext cx="5735638" cy="4667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xx\Desktop\ergasiaD2\MutInformationT=0,1\MutInfo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10" y="3981450"/>
            <a:ext cx="3271443"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14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125"/>
                                        </p:tgtEl>
                                        <p:attrNameLst>
                                          <p:attrName>style.visibility</p:attrName>
                                        </p:attrNameLst>
                                      </p:cBhvr>
                                      <p:to>
                                        <p:strVal val="visible"/>
                                      </p:to>
                                    </p:set>
                                    <p:animEffect transition="in" filter="fade">
                                      <p:cBhvr>
                                        <p:cTn id="11" dur="1000"/>
                                        <p:tgtEl>
                                          <p:spTgt spid="5125"/>
                                        </p:tgtEl>
                                      </p:cBhvr>
                                    </p:animEffect>
                                    <p:anim calcmode="lin" valueType="num">
                                      <p:cBhvr>
                                        <p:cTn id="12" dur="1000" fill="hold"/>
                                        <p:tgtEl>
                                          <p:spTgt spid="5125"/>
                                        </p:tgtEl>
                                        <p:attrNameLst>
                                          <p:attrName>ppt_x</p:attrName>
                                        </p:attrNameLst>
                                      </p:cBhvr>
                                      <p:tavLst>
                                        <p:tav tm="0">
                                          <p:val>
                                            <p:strVal val="#ppt_x"/>
                                          </p:val>
                                        </p:tav>
                                        <p:tav tm="100000">
                                          <p:val>
                                            <p:strVal val="#ppt_x"/>
                                          </p:val>
                                        </p:tav>
                                      </p:tavLst>
                                    </p:anim>
                                    <p:anim calcmode="lin" valueType="num">
                                      <p:cBhvr>
                                        <p:cTn id="13" dur="1000" fill="hold"/>
                                        <p:tgtEl>
                                          <p:spTgt spid="5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762000"/>
                <a:ext cx="8229600" cy="5364163"/>
              </a:xfrm>
            </p:spPr>
            <p:txBody>
              <a:bodyPr>
                <a:normAutofit/>
              </a:bodyPr>
              <a:lstStyle/>
              <a:p>
                <a:r>
                  <a:rPr lang="el-GR" sz="1800" dirty="0" smtClean="0"/>
                  <a:t>Συγκρίνουμε ,</a:t>
                </a:r>
                <a:r>
                  <a:rPr lang="en-US" sz="1800" dirty="0" err="1" smtClean="0"/>
                  <a:t>colormaps</a:t>
                </a:r>
                <a:r>
                  <a:rPr lang="el-GR" sz="1800" dirty="0" smtClean="0"/>
                  <a:t>  καθώς και αντίστοιχα δίκτυα που προκείπτουν για το πρώτο παράθυρο εξαετίας κατασκευασμένα με </a:t>
                </a:r>
                <a14:m>
                  <m:oMath xmlns:m="http://schemas.openxmlformats.org/officeDocument/2006/math">
                    <m:sSub>
                      <m:sSubPr>
                        <m:ctrlPr>
                          <a:rPr lang="el-GR" sz="1800" i="1" smtClean="0">
                            <a:latin typeface="Cambria Math"/>
                          </a:rPr>
                        </m:ctrlPr>
                      </m:sSubPr>
                      <m:e>
                        <m:r>
                          <a:rPr lang="en-US" sz="1800" b="0" i="1" smtClean="0">
                            <a:latin typeface="Cambria Math"/>
                          </a:rPr>
                          <m:t>𝑟</m:t>
                        </m:r>
                      </m:e>
                      <m:sub>
                        <m:r>
                          <a:rPr lang="en-US" sz="1800" b="0" i="1" smtClean="0">
                            <a:latin typeface="Cambria Math"/>
                          </a:rPr>
                          <m:t>𝑋𝑌</m:t>
                        </m:r>
                      </m:sub>
                    </m:sSub>
                    <m:d>
                      <m:dPr>
                        <m:ctrlPr>
                          <a:rPr lang="en-US" sz="1800" b="0" i="1" smtClean="0">
                            <a:latin typeface="Cambria Math"/>
                          </a:rPr>
                        </m:ctrlPr>
                      </m:dPr>
                      <m:e>
                        <m:r>
                          <a:rPr lang="en-US" sz="1800" b="0" i="1" smtClean="0">
                            <a:latin typeface="Cambria Math"/>
                          </a:rPr>
                          <m:t>0</m:t>
                        </m:r>
                      </m:e>
                    </m:d>
                  </m:oMath>
                </a14:m>
                <a:r>
                  <a:rPr lang="el-GR" sz="1800" dirty="0" smtClean="0"/>
                  <a:t> και </a:t>
                </a:r>
                <a14:m>
                  <m:oMath xmlns:m="http://schemas.openxmlformats.org/officeDocument/2006/math">
                    <m:sSub>
                      <m:sSubPr>
                        <m:ctrlPr>
                          <a:rPr lang="el-GR" sz="1800" i="1" smtClean="0">
                            <a:latin typeface="Cambria Math"/>
                          </a:rPr>
                        </m:ctrlPr>
                      </m:sSubPr>
                      <m:e>
                        <m:r>
                          <m:rPr>
                            <m:sty m:val="p"/>
                          </m:rPr>
                          <a:rPr lang="el-GR" sz="1800" b="0" i="0" smtClean="0">
                            <a:latin typeface="Cambria Math"/>
                          </a:rPr>
                          <m:t>Ι</m:t>
                        </m:r>
                      </m:e>
                      <m:sub>
                        <m:r>
                          <m:rPr>
                            <m:sty m:val="p"/>
                          </m:rPr>
                          <a:rPr lang="el-GR" sz="1800" b="0" i="0" smtClean="0">
                            <a:latin typeface="Cambria Math"/>
                          </a:rPr>
                          <m:t>ΧΥ</m:t>
                        </m:r>
                      </m:sub>
                    </m:sSub>
                    <m:r>
                      <a:rPr lang="el-GR" sz="1800" b="0" i="1" smtClean="0">
                        <a:latin typeface="Cambria Math"/>
                      </a:rPr>
                      <m:t>(0)</m:t>
                    </m:r>
                  </m:oMath>
                </a14:m>
                <a:r>
                  <a:rPr lang="en-US" sz="1800" dirty="0" smtClean="0"/>
                  <a:t>.</a:t>
                </a:r>
                <a:endParaRPr lang="el-GR" sz="1800" dirty="0" smtClean="0"/>
              </a:p>
              <a:p>
                <a:pPr marL="0" indent="0">
                  <a:buNone/>
                </a:pPr>
                <a:r>
                  <a:rPr lang="el-GR" sz="1800" dirty="0" smtClean="0"/>
                  <a:t>Τα στοιχεία της διαγωνίου δεν λαμβάνονται υπόψην.</a:t>
                </a:r>
                <a:endParaRPr lang="en-US" sz="1800" dirty="0" smtClean="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762000"/>
                <a:ext cx="8229600" cy="5364163"/>
              </a:xfrm>
              <a:blipFill rotWithShape="1">
                <a:blip r:embed="rId3"/>
                <a:stretch>
                  <a:fillRect l="-593" t="-568"/>
                </a:stretch>
              </a:blipFill>
            </p:spPr>
            <p:txBody>
              <a:bodyPr/>
              <a:lstStyle/>
              <a:p>
                <a:r>
                  <a:rPr lang="en-US">
                    <a:noFill/>
                  </a:rPr>
                  <a:t> </a:t>
                </a:r>
              </a:p>
            </p:txBody>
          </p:sp>
        </mc:Fallback>
      </mc:AlternateContent>
      <p:sp>
        <p:nvSpPr>
          <p:cNvPr id="4" name="TextBox 3"/>
          <p:cNvSpPr txBox="1"/>
          <p:nvPr/>
        </p:nvSpPr>
        <p:spPr>
          <a:xfrm>
            <a:off x="304799" y="184816"/>
            <a:ext cx="1604222" cy="523220"/>
          </a:xfrm>
          <a:prstGeom prst="rect">
            <a:avLst/>
          </a:prstGeom>
          <a:noFill/>
        </p:spPr>
        <p:txBody>
          <a:bodyPr wrap="none" rtlCol="0">
            <a:spAutoFit/>
          </a:bodyPr>
          <a:lstStyle/>
          <a:p>
            <a:r>
              <a:rPr lang="el-GR" sz="2800" dirty="0" smtClean="0"/>
              <a:t>Διαφορές</a:t>
            </a:r>
          </a:p>
        </p:txBody>
      </p:sp>
      <p:pic>
        <p:nvPicPr>
          <p:cNvPr id="6150" name="Picture 6" descr="C:\Users\xx\Desktop\ergasiaD2\CrossCorr6T=0,1\CrCorPre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70339"/>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x\Desktop\ergasiaD2\CrossCorr6T=0,1\CrCorPrew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70340"/>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xx\Desktop\ergasiaD2\CrossCorr6T=0,1\CrCorPrew0.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73312"/>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xx\Desktop\ergasiaD2\CrossCorr6T=0,1\CrCorPrew0.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62200"/>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xx\Desktop\ergasiaD2\CrossCorr6T=0,1\CrCorPrew0.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362200"/>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xx\Desktop\ergasiaD2\CrossCorr6T=0,1\Undirected1st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2395493"/>
            <a:ext cx="5214748" cy="44178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xx\Desktop\ergasiaD2\MutInformationT=0,1\MutInfo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1013" y="2370339"/>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xx\Desktop\ergasiaD2\MutInformationT=0,1\MutInfo0.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1013" y="2370338"/>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xx\Desktop\ergasiaD2\MutInformationT=0,1\MutInfo0.3.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1013" y="2362200"/>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xx\Desktop\ergasiaD2\MutInformationT=0,1\MutInfo0.4.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66738" y="2362200"/>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xx\Desktop\ergasiaD2\MutInformationT=0,1\MutInfo0.5.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6739" y="2373312"/>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xx\Desktop\ergasiaD2\MutInformationT=0,1\undirected1st6.png"/>
          <p:cNvPicPr>
            <a:picLocks noChangeAspect="1" noChangeArrowheads="1"/>
          </p:cNvPicPr>
          <p:nvPr/>
        </p:nvPicPr>
        <p:blipFill rotWithShape="1">
          <a:blip r:embed="rId15">
            <a:extLst>
              <a:ext uri="{28A0092B-C50C-407E-A947-70E740481C1C}">
                <a14:useLocalDpi xmlns:a14="http://schemas.microsoft.com/office/drawing/2010/main" val="0"/>
              </a:ext>
            </a:extLst>
          </a:blip>
          <a:srcRect l="8263" r="4286" b="7977"/>
          <a:stretch/>
        </p:blipFill>
        <p:spPr bwMode="auto">
          <a:xfrm>
            <a:off x="4324304" y="2418968"/>
            <a:ext cx="5015883" cy="429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87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685800"/>
                <a:ext cx="8229600" cy="5440363"/>
              </a:xfrm>
            </p:spPr>
            <p:txBody>
              <a:bodyPr>
                <a:normAutofit/>
              </a:bodyPr>
              <a:lstStyle/>
              <a:p>
                <a:pPr marL="0" indent="0">
                  <a:buNone/>
                </a:pPr>
                <a:r>
                  <a:rPr lang="el-GR" sz="1800" dirty="0" smtClean="0"/>
                  <a:t>Ομοίως για </a:t>
                </a:r>
                <a14:m>
                  <m:oMath xmlns:m="http://schemas.openxmlformats.org/officeDocument/2006/math">
                    <m:sSub>
                      <m:sSubPr>
                        <m:ctrlPr>
                          <a:rPr lang="el-GR" sz="1800" i="1">
                            <a:latin typeface="Cambria Math"/>
                          </a:rPr>
                        </m:ctrlPr>
                      </m:sSubPr>
                      <m:e>
                        <m:r>
                          <a:rPr lang="en-US" sz="1800" i="1">
                            <a:latin typeface="Cambria Math"/>
                          </a:rPr>
                          <m:t>𝑟</m:t>
                        </m:r>
                      </m:e>
                      <m:sub>
                        <m:r>
                          <a:rPr lang="en-US" sz="1800" i="1">
                            <a:latin typeface="Cambria Math"/>
                          </a:rPr>
                          <m:t>𝑋𝑌</m:t>
                        </m:r>
                      </m:sub>
                    </m:sSub>
                    <m:d>
                      <m:dPr>
                        <m:ctrlPr>
                          <a:rPr lang="en-US" sz="1800" i="1">
                            <a:latin typeface="Cambria Math"/>
                          </a:rPr>
                        </m:ctrlPr>
                      </m:dPr>
                      <m:e>
                        <m:r>
                          <a:rPr lang="el-GR" sz="1800" b="0" i="1" smtClean="0">
                            <a:latin typeface="Cambria Math"/>
                          </a:rPr>
                          <m:t>1</m:t>
                        </m:r>
                      </m:e>
                    </m:d>
                  </m:oMath>
                </a14:m>
                <a:r>
                  <a:rPr lang="el-GR" sz="1800" dirty="0"/>
                  <a:t> και </a:t>
                </a:r>
                <a14:m>
                  <m:oMath xmlns:m="http://schemas.openxmlformats.org/officeDocument/2006/math">
                    <m:sSub>
                      <m:sSubPr>
                        <m:ctrlPr>
                          <a:rPr lang="el-GR" sz="1800" i="1">
                            <a:latin typeface="Cambria Math"/>
                          </a:rPr>
                        </m:ctrlPr>
                      </m:sSubPr>
                      <m:e>
                        <m:r>
                          <m:rPr>
                            <m:sty m:val="p"/>
                          </m:rPr>
                          <a:rPr lang="el-GR" sz="1800">
                            <a:latin typeface="Cambria Math"/>
                          </a:rPr>
                          <m:t>Ι</m:t>
                        </m:r>
                      </m:e>
                      <m:sub>
                        <m:r>
                          <m:rPr>
                            <m:sty m:val="p"/>
                          </m:rPr>
                          <a:rPr lang="el-GR" sz="1800">
                            <a:latin typeface="Cambria Math"/>
                          </a:rPr>
                          <m:t>ΧΥ</m:t>
                        </m:r>
                      </m:sub>
                    </m:sSub>
                    <m:d>
                      <m:dPr>
                        <m:ctrlPr>
                          <a:rPr lang="el-GR" sz="1800" i="1">
                            <a:latin typeface="Cambria Math"/>
                          </a:rPr>
                        </m:ctrlPr>
                      </m:dPr>
                      <m:e>
                        <m:r>
                          <a:rPr lang="el-GR" sz="1800" b="0" i="1" smtClean="0">
                            <a:latin typeface="Cambria Math"/>
                          </a:rPr>
                          <m:t>1</m:t>
                        </m:r>
                      </m:e>
                    </m:d>
                    <m:r>
                      <a:rPr lang="el-GR" sz="1800" b="0" i="0" smtClean="0">
                        <a:latin typeface="Cambria Math"/>
                      </a:rPr>
                      <m:t>.</m:t>
                    </m:r>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685800"/>
                <a:ext cx="8229600" cy="5440363"/>
              </a:xfrm>
              <a:blipFill rotWithShape="1">
                <a:blip r:embed="rId2"/>
                <a:stretch>
                  <a:fillRect l="-593" t="-561"/>
                </a:stretch>
              </a:blipFill>
            </p:spPr>
            <p:txBody>
              <a:bodyPr/>
              <a:lstStyle/>
              <a:p>
                <a:r>
                  <a:rPr lang="en-US">
                    <a:noFill/>
                  </a:rPr>
                  <a:t> </a:t>
                </a:r>
              </a:p>
            </p:txBody>
          </p:sp>
        </mc:Fallback>
      </mc:AlternateContent>
      <p:sp>
        <p:nvSpPr>
          <p:cNvPr id="4" name="TextBox 3"/>
          <p:cNvSpPr txBox="1"/>
          <p:nvPr/>
        </p:nvSpPr>
        <p:spPr>
          <a:xfrm>
            <a:off x="304799" y="184816"/>
            <a:ext cx="1604222" cy="523220"/>
          </a:xfrm>
          <a:prstGeom prst="rect">
            <a:avLst/>
          </a:prstGeom>
          <a:noFill/>
        </p:spPr>
        <p:txBody>
          <a:bodyPr wrap="none" rtlCol="0">
            <a:spAutoFit/>
          </a:bodyPr>
          <a:lstStyle/>
          <a:p>
            <a:r>
              <a:rPr lang="el-GR" sz="2800" dirty="0" smtClean="0"/>
              <a:t>Διαφορές</a:t>
            </a:r>
          </a:p>
        </p:txBody>
      </p:sp>
      <p:pic>
        <p:nvPicPr>
          <p:cNvPr id="7170" name="Picture 2" descr="C:\Users\xx\Desktop\ergasiaD2\CrossCorr6T=0,1\CrCorPrew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20156"/>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xx\Desktop\ergasiaD2\CrossCorr6T=0,1\CrCorPrew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20157"/>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xx\Desktop\ergasiaD2\CrossCorr6T=0,1\CrCorPrew1.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 y="2520157"/>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xx\Desktop\ergasiaD2\CrossCorr6T=0,1\CrCorPrew1.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 y="2530314"/>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Users\xx\Desktop\ergasiaD2\CrossCorr6T=0,1\CrCorPrew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20" y="2540475"/>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xx\Desktop\ergasiaD2\MutInformationT=0,1\MutInfo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5932" y="2520157"/>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xx\Desktop\ergasiaD2\MutInformationT=0,1\MutInfo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5932" y="2520155"/>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C:\Users\xx\Desktop\ergasiaD2\MutInformationT=0,1\MutInfo1.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5931" y="2520157"/>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Users\xx\Desktop\ergasiaD2\MutInformationT=0,1\MutInfo1.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5931" y="2540475"/>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C:\Users\xx\Desktop\ergasiaD2\MutInformationT=0,1\MutInfo1.5.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9105" y="2540476"/>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xx\Desktop\ergasiaD2\MutInformationT=0,1\directedmutinf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5800" y="2513486"/>
            <a:ext cx="5021609" cy="43445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xx\Desktop\ergasiaD2\CrossCorr6T=0,1\Directed1st6.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982" y="2569922"/>
            <a:ext cx="5200312" cy="423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2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nodeType="withEffect">
                                  <p:stCondLst>
                                    <p:cond delay="0"/>
                                  </p:stCondLst>
                                  <p:childTnLst>
                                    <p:set>
                                      <p:cBhvr>
                                        <p:cTn id="9" dur="1" fill="hold">
                                          <p:stCondLst>
                                            <p:cond delay="0"/>
                                          </p:stCondLst>
                                        </p:cTn>
                                        <p:tgtEl>
                                          <p:spTgt spid="7175"/>
                                        </p:tgtEl>
                                        <p:attrNameLst>
                                          <p:attrName>style.visibility</p:attrName>
                                        </p:attrNameLst>
                                      </p:cBhvr>
                                      <p:to>
                                        <p:strVal val="visible"/>
                                      </p:to>
                                    </p:set>
                                    <p:animEffect transition="in" filter="fade">
                                      <p:cBhvr>
                                        <p:cTn id="10" dur="500"/>
                                        <p:tgtEl>
                                          <p:spTgt spid="71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71"/>
                                        </p:tgtEl>
                                        <p:attrNameLst>
                                          <p:attrName>style.visibility</p:attrName>
                                        </p:attrNameLst>
                                      </p:cBhvr>
                                      <p:to>
                                        <p:strVal val="visible"/>
                                      </p:to>
                                    </p:set>
                                    <p:animEffect transition="in" filter="fade">
                                      <p:cBhvr>
                                        <p:cTn id="15" dur="500"/>
                                        <p:tgtEl>
                                          <p:spTgt spid="7171"/>
                                        </p:tgtEl>
                                      </p:cBhvr>
                                    </p:animEffect>
                                  </p:childTnLst>
                                </p:cTn>
                              </p:par>
                              <p:par>
                                <p:cTn id="16" presetID="10" presetClass="entr" presetSubtype="0" fill="hold" nodeType="withEffect">
                                  <p:stCondLst>
                                    <p:cond delay="0"/>
                                  </p:stCondLst>
                                  <p:childTnLst>
                                    <p:set>
                                      <p:cBhvr>
                                        <p:cTn id="17" dur="1" fill="hold">
                                          <p:stCondLst>
                                            <p:cond delay="0"/>
                                          </p:stCondLst>
                                        </p:cTn>
                                        <p:tgtEl>
                                          <p:spTgt spid="7176"/>
                                        </p:tgtEl>
                                        <p:attrNameLst>
                                          <p:attrName>style.visibility</p:attrName>
                                        </p:attrNameLst>
                                      </p:cBhvr>
                                      <p:to>
                                        <p:strVal val="visible"/>
                                      </p:to>
                                    </p:set>
                                    <p:animEffect transition="in" filter="fade">
                                      <p:cBhvr>
                                        <p:cTn id="18" dur="500"/>
                                        <p:tgtEl>
                                          <p:spTgt spid="71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par>
                                <p:cTn id="24" presetID="10" presetClass="entr" presetSubtype="0" fill="hold" nodeType="withEffect">
                                  <p:stCondLst>
                                    <p:cond delay="0"/>
                                  </p:stCondLst>
                                  <p:childTnLst>
                                    <p:set>
                                      <p:cBhvr>
                                        <p:cTn id="25" dur="1" fill="hold">
                                          <p:stCondLst>
                                            <p:cond delay="0"/>
                                          </p:stCondLst>
                                        </p:cTn>
                                        <p:tgtEl>
                                          <p:spTgt spid="7177"/>
                                        </p:tgtEl>
                                        <p:attrNameLst>
                                          <p:attrName>style.visibility</p:attrName>
                                        </p:attrNameLst>
                                      </p:cBhvr>
                                      <p:to>
                                        <p:strVal val="visible"/>
                                      </p:to>
                                    </p:set>
                                    <p:animEffect transition="in" filter="fade">
                                      <p:cBhvr>
                                        <p:cTn id="26" dur="500"/>
                                        <p:tgtEl>
                                          <p:spTgt spid="71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173"/>
                                        </p:tgtEl>
                                        <p:attrNameLst>
                                          <p:attrName>style.visibility</p:attrName>
                                        </p:attrNameLst>
                                      </p:cBhvr>
                                      <p:to>
                                        <p:strVal val="visible"/>
                                      </p:to>
                                    </p:set>
                                    <p:animEffect transition="in" filter="fade">
                                      <p:cBhvr>
                                        <p:cTn id="31" dur="500"/>
                                        <p:tgtEl>
                                          <p:spTgt spid="7173"/>
                                        </p:tgtEl>
                                      </p:cBhvr>
                                    </p:animEffect>
                                  </p:childTnLst>
                                </p:cTn>
                              </p:par>
                              <p:par>
                                <p:cTn id="32" presetID="10" presetClass="entr" presetSubtype="0" fill="hold" nodeType="withEffect">
                                  <p:stCondLst>
                                    <p:cond delay="0"/>
                                  </p:stCondLst>
                                  <p:childTnLst>
                                    <p:set>
                                      <p:cBhvr>
                                        <p:cTn id="33" dur="1" fill="hold">
                                          <p:stCondLst>
                                            <p:cond delay="0"/>
                                          </p:stCondLst>
                                        </p:cTn>
                                        <p:tgtEl>
                                          <p:spTgt spid="7178"/>
                                        </p:tgtEl>
                                        <p:attrNameLst>
                                          <p:attrName>style.visibility</p:attrName>
                                        </p:attrNameLst>
                                      </p:cBhvr>
                                      <p:to>
                                        <p:strVal val="visible"/>
                                      </p:to>
                                    </p:set>
                                    <p:animEffect transition="in" filter="fade">
                                      <p:cBhvr>
                                        <p:cTn id="34" dur="500"/>
                                        <p:tgtEl>
                                          <p:spTgt spid="71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174"/>
                                        </p:tgtEl>
                                        <p:attrNameLst>
                                          <p:attrName>style.visibility</p:attrName>
                                        </p:attrNameLst>
                                      </p:cBhvr>
                                      <p:to>
                                        <p:strVal val="visible"/>
                                      </p:to>
                                    </p:set>
                                    <p:animEffect transition="in" filter="fade">
                                      <p:cBhvr>
                                        <p:cTn id="39" dur="500"/>
                                        <p:tgtEl>
                                          <p:spTgt spid="7174"/>
                                        </p:tgtEl>
                                      </p:cBhvr>
                                    </p:animEffect>
                                  </p:childTnLst>
                                </p:cTn>
                              </p:par>
                              <p:par>
                                <p:cTn id="40" presetID="10" presetClass="entr" presetSubtype="0" fill="hold" nodeType="withEffect">
                                  <p:stCondLst>
                                    <p:cond delay="0"/>
                                  </p:stCondLst>
                                  <p:childTnLst>
                                    <p:set>
                                      <p:cBhvr>
                                        <p:cTn id="41" dur="1" fill="hold">
                                          <p:stCondLst>
                                            <p:cond delay="0"/>
                                          </p:stCondLst>
                                        </p:cTn>
                                        <p:tgtEl>
                                          <p:spTgt spid="7179"/>
                                        </p:tgtEl>
                                        <p:attrNameLst>
                                          <p:attrName>style.visibility</p:attrName>
                                        </p:attrNameLst>
                                      </p:cBhvr>
                                      <p:to>
                                        <p:strVal val="visible"/>
                                      </p:to>
                                    </p:set>
                                    <p:animEffect transition="in" filter="fade">
                                      <p:cBhvr>
                                        <p:cTn id="42" dur="500"/>
                                        <p:tgtEl>
                                          <p:spTgt spid="7179"/>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051"/>
                                        </p:tgtEl>
                                        <p:attrNameLst>
                                          <p:attrName>style.visibility</p:attrName>
                                        </p:attrNameLst>
                                      </p:cBhvr>
                                      <p:to>
                                        <p:strVal val="visible"/>
                                      </p:to>
                                    </p:set>
                                    <p:animEffect transition="in" filter="fade">
                                      <p:cBhvr>
                                        <p:cTn id="47" dur="1000"/>
                                        <p:tgtEl>
                                          <p:spTgt spid="2051"/>
                                        </p:tgtEl>
                                      </p:cBhvr>
                                    </p:animEffect>
                                    <p:anim calcmode="lin" valueType="num">
                                      <p:cBhvr>
                                        <p:cTn id="48" dur="1000" fill="hold"/>
                                        <p:tgtEl>
                                          <p:spTgt spid="2051"/>
                                        </p:tgtEl>
                                        <p:attrNameLst>
                                          <p:attrName>ppt_x</p:attrName>
                                        </p:attrNameLst>
                                      </p:cBhvr>
                                      <p:tavLst>
                                        <p:tav tm="0">
                                          <p:val>
                                            <p:strVal val="#ppt_x"/>
                                          </p:val>
                                        </p:tav>
                                        <p:tav tm="100000">
                                          <p:val>
                                            <p:strVal val="#ppt_x"/>
                                          </p:val>
                                        </p:tav>
                                      </p:tavLst>
                                    </p:anim>
                                    <p:anim calcmode="lin" valueType="num">
                                      <p:cBhvr>
                                        <p:cTn id="49" dur="1000" fill="hold"/>
                                        <p:tgtEl>
                                          <p:spTgt spid="205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762000"/>
                <a:ext cx="8229600" cy="5364163"/>
              </a:xfrm>
            </p:spPr>
            <p:txBody>
              <a:bodyPr>
                <a:normAutofit/>
              </a:bodyPr>
              <a:lstStyle/>
              <a:p>
                <a:endParaRPr lang="el-GR" sz="1800" dirty="0" smtClean="0"/>
              </a:p>
              <a:p>
                <a:r>
                  <a:rPr lang="en-US" sz="1800" dirty="0" smtClean="0"/>
                  <a:t>Conditional </a:t>
                </a:r>
                <a:r>
                  <a:rPr lang="en-US" sz="1800" dirty="0"/>
                  <a:t>Granger Causality </a:t>
                </a:r>
                <a:r>
                  <a:rPr lang="en-US" sz="1800" dirty="0" smtClean="0"/>
                  <a:t>Index</a:t>
                </a:r>
                <a:r>
                  <a:rPr lang="el-GR" sz="1800" dirty="0"/>
                  <a:t> </a:t>
                </a:r>
                <a:r>
                  <a:rPr lang="el-GR" sz="1800" dirty="0" smtClean="0">
                    <a:sym typeface="Wingdings" panose="05000000000000000000" pitchFamily="2" charset="2"/>
                  </a:rPr>
                  <a:t> απαλλαγή από έμμεσες συσχετίσεις μεταξύ χρονοσειρών</a:t>
                </a:r>
                <a:endParaRPr lang="en-US" sz="1800" dirty="0" smtClean="0">
                  <a:sym typeface="Wingdings" panose="05000000000000000000" pitchFamily="2" charset="2"/>
                </a:endParaRPr>
              </a:p>
              <a:p>
                <a:endParaRPr lang="el-GR" sz="1800" dirty="0" smtClean="0">
                  <a:sym typeface="Wingdings" panose="05000000000000000000" pitchFamily="2" charset="2"/>
                </a:endParaRPr>
              </a:p>
              <a:p>
                <a:r>
                  <a:rPr lang="el-GR" sz="1800" dirty="0" smtClean="0">
                    <a:sym typeface="Wingdings" panose="05000000000000000000" pitchFamily="2" charset="2"/>
                  </a:rPr>
                  <a:t>Δύο μοντέλα</a:t>
                </a:r>
                <a:r>
                  <a:rPr lang="en-US" sz="1800" dirty="0" smtClean="0">
                    <a:sym typeface="Wingdings" panose="05000000000000000000" pitchFamily="2" charset="2"/>
                  </a:rPr>
                  <a:t>, restricted &amp; unrestricted</a:t>
                </a:r>
                <a:endParaRPr lang="el-GR" sz="1800" i="1" dirty="0">
                  <a:latin typeface="Cambria Math"/>
                </a:endParaRPr>
              </a:p>
              <a:p>
                <a:pPr marL="0" indent="0">
                  <a:buNone/>
                </a:pPr>
                <a:endParaRPr lang="el-GR" sz="1800" i="1" dirty="0" smtClean="0">
                  <a:latin typeface="Cambria Math"/>
                </a:endParaRPr>
              </a:p>
              <a:p>
                <a:pPr marL="0" indent="0">
                  <a:buNone/>
                </a:pPr>
                <a14:m>
                  <m:oMath xmlns:m="http://schemas.openxmlformats.org/officeDocument/2006/math">
                    <m:sSub>
                      <m:sSubPr>
                        <m:ctrlPr>
                          <a:rPr lang="en-US" sz="1800" i="1">
                            <a:latin typeface="Cambria Math"/>
                          </a:rPr>
                        </m:ctrlPr>
                      </m:sSubPr>
                      <m:e>
                        <m:r>
                          <a:rPr lang="en-US" sz="1800" i="1">
                            <a:latin typeface="Cambria Math"/>
                          </a:rPr>
                          <m:t>𝑋</m:t>
                        </m:r>
                      </m:e>
                      <m:sub>
                        <m:r>
                          <a:rPr lang="en-US" sz="1800" i="1">
                            <a:latin typeface="Cambria Math"/>
                          </a:rPr>
                          <m:t>𝑡</m:t>
                        </m:r>
                      </m:sub>
                    </m:sSub>
                  </m:oMath>
                </a14:m>
                <a:r>
                  <a:rPr lang="en-US" sz="1800" dirty="0"/>
                  <a:t>=</a:t>
                </a:r>
                <a14:m>
                  <m:oMath xmlns:m="http://schemas.openxmlformats.org/officeDocument/2006/math">
                    <m:nary>
                      <m:naryPr>
                        <m:chr m:val="∑"/>
                        <m:limLoc m:val="undOvr"/>
                        <m:ctrlPr>
                          <a:rPr lang="en-US" sz="1800" i="1">
                            <a:latin typeface="Cambria Math"/>
                          </a:rPr>
                        </m:ctrlPr>
                      </m:naryPr>
                      <m:sub>
                        <m:r>
                          <a:rPr lang="en-US" sz="1800" i="1">
                            <a:latin typeface="Cambria Math"/>
                          </a:rPr>
                          <m:t>𝑖</m:t>
                        </m:r>
                        <m:r>
                          <a:rPr lang="en-US" sz="1800" i="1">
                            <a:latin typeface="Cambria Math"/>
                          </a:rPr>
                          <m:t>=1</m:t>
                        </m:r>
                      </m:sub>
                      <m:sup>
                        <m:r>
                          <a:rPr lang="en-US" sz="1800" i="1">
                            <a:latin typeface="Cambria Math"/>
                          </a:rPr>
                          <m:t>𝑝</m:t>
                        </m:r>
                      </m:sup>
                      <m:e>
                        <m:sSub>
                          <m:sSubPr>
                            <m:ctrlPr>
                              <a:rPr lang="en-US" sz="1800" i="1">
                                <a:latin typeface="Cambria Math"/>
                              </a:rPr>
                            </m:ctrlPr>
                          </m:sSubPr>
                          <m:e>
                            <m:r>
                              <a:rPr lang="en-US" sz="1800" i="1">
                                <a:latin typeface="Cambria Math"/>
                              </a:rPr>
                              <m:t>𝑎</m:t>
                            </m:r>
                          </m:e>
                          <m:sub>
                            <m:r>
                              <a:rPr lang="en-US" sz="1800" i="1">
                                <a:latin typeface="Cambria Math"/>
                              </a:rPr>
                              <m:t>𝑖</m:t>
                            </m:r>
                          </m:sub>
                        </m:sSub>
                        <m:sSub>
                          <m:sSubPr>
                            <m:ctrlPr>
                              <a:rPr lang="en-US" sz="1800" i="1">
                                <a:latin typeface="Cambria Math"/>
                              </a:rPr>
                            </m:ctrlPr>
                          </m:sSubPr>
                          <m:e>
                            <m:r>
                              <a:rPr lang="en-US" sz="1800" i="1">
                                <a:latin typeface="Cambria Math"/>
                              </a:rPr>
                              <m:t>𝑋</m:t>
                            </m:r>
                          </m:e>
                          <m:sub>
                            <m:r>
                              <a:rPr lang="en-US" sz="1800" i="1">
                                <a:latin typeface="Cambria Math"/>
                              </a:rPr>
                              <m:t>𝑡</m:t>
                            </m:r>
                            <m:r>
                              <a:rPr lang="en-US" sz="1800" i="1">
                                <a:latin typeface="Cambria Math"/>
                              </a:rPr>
                              <m:t>−</m:t>
                            </m:r>
                            <m:r>
                              <a:rPr lang="en-US" sz="1800" i="1">
                                <a:latin typeface="Cambria Math"/>
                              </a:rPr>
                              <m:t>𝑖</m:t>
                            </m:r>
                          </m:sub>
                        </m:sSub>
                      </m:e>
                    </m:nary>
                    <m:r>
                      <a:rPr lang="en-US" sz="1800" i="1">
                        <a:latin typeface="Cambria Math"/>
                      </a:rPr>
                      <m:t>+</m:t>
                    </m:r>
                    <m:nary>
                      <m:naryPr>
                        <m:chr m:val="∑"/>
                        <m:limLoc m:val="undOvr"/>
                        <m:ctrlPr>
                          <a:rPr lang="en-US" sz="1800" i="1">
                            <a:latin typeface="Cambria Math"/>
                          </a:rPr>
                        </m:ctrlPr>
                      </m:naryPr>
                      <m:sub>
                        <m:r>
                          <a:rPr lang="en-US" sz="1800" i="1">
                            <a:latin typeface="Cambria Math"/>
                          </a:rPr>
                          <m:t>𝑖</m:t>
                        </m:r>
                        <m:r>
                          <a:rPr lang="en-US" sz="1800" i="1">
                            <a:latin typeface="Cambria Math"/>
                          </a:rPr>
                          <m:t>=1</m:t>
                        </m:r>
                      </m:sub>
                      <m:sup>
                        <m:r>
                          <a:rPr lang="en-US" sz="1800" i="1">
                            <a:latin typeface="Cambria Math"/>
                          </a:rPr>
                          <m:t>𝑝</m:t>
                        </m:r>
                      </m:sup>
                      <m:e>
                        <m:sSub>
                          <m:sSubPr>
                            <m:ctrlPr>
                              <a:rPr lang="en-US" sz="1800" i="1">
                                <a:latin typeface="Cambria Math"/>
                              </a:rPr>
                            </m:ctrlPr>
                          </m:sSubPr>
                          <m:e>
                            <m:r>
                              <a:rPr lang="en-US" sz="1800" i="1">
                                <a:latin typeface="Cambria Math"/>
                              </a:rPr>
                              <m:t>𝑐</m:t>
                            </m:r>
                          </m:e>
                          <m:sub>
                            <m:r>
                              <a:rPr lang="en-US" sz="1800" i="1">
                                <a:latin typeface="Cambria Math"/>
                              </a:rPr>
                              <m:t>𝑖</m:t>
                            </m:r>
                          </m:sub>
                        </m:sSub>
                        <m:sSub>
                          <m:sSubPr>
                            <m:ctrlPr>
                              <a:rPr lang="en-US" sz="1800" i="1">
                                <a:latin typeface="Cambria Math"/>
                              </a:rPr>
                            </m:ctrlPr>
                          </m:sSubPr>
                          <m:e>
                            <m:r>
                              <a:rPr lang="en-US" sz="1800" i="1">
                                <a:latin typeface="Cambria Math"/>
                              </a:rPr>
                              <m:t>𝑧</m:t>
                            </m:r>
                          </m:e>
                          <m:sub>
                            <m:r>
                              <a:rPr lang="en-US" sz="1800" i="1">
                                <a:latin typeface="Cambria Math"/>
                              </a:rPr>
                              <m:t>𝑡</m:t>
                            </m:r>
                            <m:r>
                              <a:rPr lang="en-US" sz="1800" i="1">
                                <a:latin typeface="Cambria Math"/>
                              </a:rPr>
                              <m:t>−</m:t>
                            </m:r>
                            <m:r>
                              <a:rPr lang="en-US" sz="1800" i="1">
                                <a:latin typeface="Cambria Math"/>
                              </a:rPr>
                              <m:t>𝑖</m:t>
                            </m:r>
                          </m:sub>
                        </m:sSub>
                      </m:e>
                    </m:nary>
                    <m:r>
                      <a:rPr lang="en-US" sz="1800" i="1">
                        <a:latin typeface="Cambria Math"/>
                      </a:rPr>
                      <m:t>+</m:t>
                    </m:r>
                    <m:sSub>
                      <m:sSubPr>
                        <m:ctrlPr>
                          <a:rPr lang="en-US" sz="1800" i="1">
                            <a:latin typeface="Cambria Math"/>
                          </a:rPr>
                        </m:ctrlPr>
                      </m:sSubPr>
                      <m:e>
                        <m:r>
                          <a:rPr lang="en-US" sz="1800" i="1">
                            <a:latin typeface="Cambria Math"/>
                          </a:rPr>
                          <m:t>𝑒</m:t>
                        </m:r>
                      </m:e>
                      <m:sub>
                        <m:r>
                          <a:rPr lang="en-US" sz="1800" i="1">
                            <a:latin typeface="Cambria Math"/>
                          </a:rPr>
                          <m:t>𝑅</m:t>
                        </m:r>
                        <m:r>
                          <a:rPr lang="en-US" sz="1800" i="1">
                            <a:latin typeface="Cambria Math"/>
                          </a:rPr>
                          <m:t>,</m:t>
                        </m:r>
                        <m:r>
                          <a:rPr lang="en-US" sz="1800" i="1">
                            <a:latin typeface="Cambria Math"/>
                          </a:rPr>
                          <m:t>𝑡</m:t>
                        </m:r>
                      </m:sub>
                    </m:sSub>
                  </m:oMath>
                </a14:m>
                <a:endParaRPr lang="en-US" sz="1800" dirty="0"/>
              </a:p>
              <a:p>
                <a:pPr marL="0" indent="0">
                  <a:buNone/>
                </a:pPr>
                <a14:m>
                  <m:oMath xmlns:m="http://schemas.openxmlformats.org/officeDocument/2006/math">
                    <m:sSub>
                      <m:sSubPr>
                        <m:ctrlPr>
                          <a:rPr lang="en-US" sz="1800" i="1">
                            <a:latin typeface="Cambria Math"/>
                          </a:rPr>
                        </m:ctrlPr>
                      </m:sSubPr>
                      <m:e>
                        <m:r>
                          <a:rPr lang="en-US" sz="1800" i="1">
                            <a:latin typeface="Cambria Math"/>
                          </a:rPr>
                          <m:t>𝑋</m:t>
                        </m:r>
                      </m:e>
                      <m:sub>
                        <m:r>
                          <a:rPr lang="en-US" sz="1800" i="1">
                            <a:latin typeface="Cambria Math"/>
                          </a:rPr>
                          <m:t>𝑡</m:t>
                        </m:r>
                      </m:sub>
                    </m:sSub>
                  </m:oMath>
                </a14:m>
                <a:r>
                  <a:rPr lang="el-GR" sz="1800" dirty="0"/>
                  <a:t>=</a:t>
                </a:r>
                <a14:m>
                  <m:oMath xmlns:m="http://schemas.openxmlformats.org/officeDocument/2006/math">
                    <m:nary>
                      <m:naryPr>
                        <m:chr m:val="∑"/>
                        <m:limLoc m:val="undOvr"/>
                        <m:ctrlPr>
                          <a:rPr lang="en-US" sz="1800" i="1">
                            <a:latin typeface="Cambria Math"/>
                          </a:rPr>
                        </m:ctrlPr>
                      </m:naryPr>
                      <m:sub>
                        <m:r>
                          <a:rPr lang="en-US" sz="1800" i="1">
                            <a:latin typeface="Cambria Math"/>
                          </a:rPr>
                          <m:t>𝑖</m:t>
                        </m:r>
                        <m:r>
                          <a:rPr lang="el-GR" sz="1800" i="1">
                            <a:latin typeface="Cambria Math"/>
                          </a:rPr>
                          <m:t>=1</m:t>
                        </m:r>
                      </m:sub>
                      <m:sup>
                        <m:r>
                          <a:rPr lang="en-US" sz="1800" i="1">
                            <a:latin typeface="Cambria Math"/>
                          </a:rPr>
                          <m:t>𝑝</m:t>
                        </m:r>
                      </m:sup>
                      <m:e>
                        <m:sSub>
                          <m:sSubPr>
                            <m:ctrlPr>
                              <a:rPr lang="en-US" sz="1800" i="1">
                                <a:latin typeface="Cambria Math"/>
                              </a:rPr>
                            </m:ctrlPr>
                          </m:sSubPr>
                          <m:e>
                            <m:r>
                              <a:rPr lang="en-US" sz="1800" i="1">
                                <a:latin typeface="Cambria Math"/>
                              </a:rPr>
                              <m:t>𝑎</m:t>
                            </m:r>
                          </m:e>
                          <m:sub>
                            <m:r>
                              <a:rPr lang="en-US" sz="1800" i="1">
                                <a:latin typeface="Cambria Math"/>
                              </a:rPr>
                              <m:t>𝑖</m:t>
                            </m:r>
                          </m:sub>
                        </m:sSub>
                        <m:sSub>
                          <m:sSubPr>
                            <m:ctrlPr>
                              <a:rPr lang="en-US" sz="1800" i="1">
                                <a:latin typeface="Cambria Math"/>
                              </a:rPr>
                            </m:ctrlPr>
                          </m:sSubPr>
                          <m:e>
                            <m:r>
                              <a:rPr lang="en-US" sz="1800" i="1">
                                <a:latin typeface="Cambria Math"/>
                              </a:rPr>
                              <m:t>𝑋</m:t>
                            </m:r>
                          </m:e>
                          <m:sub>
                            <m:r>
                              <a:rPr lang="en-US" sz="1800" i="1">
                                <a:latin typeface="Cambria Math"/>
                              </a:rPr>
                              <m:t>𝑡</m:t>
                            </m:r>
                            <m:r>
                              <a:rPr lang="el-GR" sz="1800" i="1">
                                <a:latin typeface="Cambria Math"/>
                              </a:rPr>
                              <m:t>−</m:t>
                            </m:r>
                            <m:r>
                              <a:rPr lang="en-US" sz="1800" i="1">
                                <a:latin typeface="Cambria Math"/>
                              </a:rPr>
                              <m:t>𝑖</m:t>
                            </m:r>
                          </m:sub>
                        </m:sSub>
                      </m:e>
                    </m:nary>
                    <m:r>
                      <a:rPr lang="el-GR" sz="1800" i="1">
                        <a:latin typeface="Cambria Math"/>
                      </a:rPr>
                      <m:t>+</m:t>
                    </m:r>
                    <m:nary>
                      <m:naryPr>
                        <m:chr m:val="∑"/>
                        <m:limLoc m:val="undOvr"/>
                        <m:ctrlPr>
                          <a:rPr lang="en-US" sz="1800" i="1">
                            <a:latin typeface="Cambria Math"/>
                          </a:rPr>
                        </m:ctrlPr>
                      </m:naryPr>
                      <m:sub>
                        <m:r>
                          <a:rPr lang="en-US" sz="1800" i="1">
                            <a:latin typeface="Cambria Math"/>
                          </a:rPr>
                          <m:t>𝑖</m:t>
                        </m:r>
                        <m:r>
                          <a:rPr lang="el-GR" sz="1800" i="1">
                            <a:latin typeface="Cambria Math"/>
                          </a:rPr>
                          <m:t>=1</m:t>
                        </m:r>
                      </m:sub>
                      <m:sup>
                        <m:r>
                          <a:rPr lang="en-US" sz="1800" i="1">
                            <a:latin typeface="Cambria Math"/>
                          </a:rPr>
                          <m:t>𝑝</m:t>
                        </m:r>
                      </m:sup>
                      <m:e>
                        <m:sSub>
                          <m:sSubPr>
                            <m:ctrlPr>
                              <a:rPr lang="en-US" sz="1800" i="1">
                                <a:latin typeface="Cambria Math"/>
                              </a:rPr>
                            </m:ctrlPr>
                          </m:sSubPr>
                          <m:e>
                            <m:r>
                              <a:rPr lang="en-US" sz="1800" i="1">
                                <a:latin typeface="Cambria Math"/>
                              </a:rPr>
                              <m:t>𝑏</m:t>
                            </m:r>
                          </m:e>
                          <m:sub>
                            <m:r>
                              <a:rPr lang="en-US" sz="1800" i="1">
                                <a:latin typeface="Cambria Math"/>
                              </a:rPr>
                              <m:t>𝑖</m:t>
                            </m:r>
                          </m:sub>
                        </m:sSub>
                        <m:sSub>
                          <m:sSubPr>
                            <m:ctrlPr>
                              <a:rPr lang="en-US" sz="1800" i="1">
                                <a:latin typeface="Cambria Math"/>
                              </a:rPr>
                            </m:ctrlPr>
                          </m:sSubPr>
                          <m:e>
                            <m:r>
                              <a:rPr lang="en-US" sz="1800" i="1">
                                <a:latin typeface="Cambria Math"/>
                              </a:rPr>
                              <m:t>𝑌</m:t>
                            </m:r>
                          </m:e>
                          <m:sub>
                            <m:r>
                              <a:rPr lang="en-US" sz="1800" i="1">
                                <a:latin typeface="Cambria Math"/>
                              </a:rPr>
                              <m:t>𝑡</m:t>
                            </m:r>
                            <m:r>
                              <a:rPr lang="el-GR" sz="1800" i="1">
                                <a:latin typeface="Cambria Math"/>
                              </a:rPr>
                              <m:t>−</m:t>
                            </m:r>
                            <m:r>
                              <a:rPr lang="en-US" sz="1800" i="1">
                                <a:latin typeface="Cambria Math"/>
                              </a:rPr>
                              <m:t>𝑖</m:t>
                            </m:r>
                          </m:sub>
                        </m:sSub>
                        <m:r>
                          <a:rPr lang="en-US" sz="1800" i="1">
                            <a:latin typeface="Cambria Math"/>
                          </a:rPr>
                          <m:t>+</m:t>
                        </m:r>
                        <m:nary>
                          <m:naryPr>
                            <m:chr m:val="∑"/>
                            <m:limLoc m:val="undOvr"/>
                            <m:ctrlPr>
                              <a:rPr lang="en-US" sz="1800" i="1">
                                <a:latin typeface="Cambria Math"/>
                              </a:rPr>
                            </m:ctrlPr>
                          </m:naryPr>
                          <m:sub>
                            <m:r>
                              <a:rPr lang="en-US" sz="1800" i="1">
                                <a:latin typeface="Cambria Math"/>
                              </a:rPr>
                              <m:t>𝑖</m:t>
                            </m:r>
                            <m:r>
                              <a:rPr lang="el-GR" sz="1800" i="1">
                                <a:latin typeface="Cambria Math"/>
                              </a:rPr>
                              <m:t>=1</m:t>
                            </m:r>
                          </m:sub>
                          <m:sup>
                            <m:r>
                              <a:rPr lang="en-US" sz="1800" i="1">
                                <a:latin typeface="Cambria Math"/>
                              </a:rPr>
                              <m:t>𝑝</m:t>
                            </m:r>
                          </m:sup>
                          <m:e>
                            <m:sSub>
                              <m:sSubPr>
                                <m:ctrlPr>
                                  <a:rPr lang="en-US" sz="1800" i="1">
                                    <a:latin typeface="Cambria Math"/>
                                  </a:rPr>
                                </m:ctrlPr>
                              </m:sSubPr>
                              <m:e>
                                <m:r>
                                  <a:rPr lang="en-US" sz="1800" i="1">
                                    <a:latin typeface="Cambria Math"/>
                                  </a:rPr>
                                  <m:t>𝑐</m:t>
                                </m:r>
                              </m:e>
                              <m:sub>
                                <m:r>
                                  <a:rPr lang="en-US" sz="1800" i="1">
                                    <a:latin typeface="Cambria Math"/>
                                  </a:rPr>
                                  <m:t>𝑖</m:t>
                                </m:r>
                              </m:sub>
                            </m:sSub>
                            <m:sSub>
                              <m:sSubPr>
                                <m:ctrlPr>
                                  <a:rPr lang="en-US" sz="1800" i="1">
                                    <a:latin typeface="Cambria Math"/>
                                  </a:rPr>
                                </m:ctrlPr>
                              </m:sSubPr>
                              <m:e>
                                <m:r>
                                  <a:rPr lang="en-US" sz="1800" i="1">
                                    <a:latin typeface="Cambria Math"/>
                                  </a:rPr>
                                  <m:t>𝑍</m:t>
                                </m:r>
                              </m:e>
                              <m:sub>
                                <m:r>
                                  <a:rPr lang="en-US" sz="1800" i="1">
                                    <a:latin typeface="Cambria Math"/>
                                  </a:rPr>
                                  <m:t>𝑡</m:t>
                                </m:r>
                                <m:r>
                                  <a:rPr lang="el-GR" sz="1800" i="1">
                                    <a:latin typeface="Cambria Math"/>
                                  </a:rPr>
                                  <m:t>−</m:t>
                                </m:r>
                                <m:r>
                                  <a:rPr lang="en-US" sz="1800" i="1">
                                    <a:latin typeface="Cambria Math"/>
                                  </a:rPr>
                                  <m:t>𝑖</m:t>
                                </m:r>
                              </m:sub>
                            </m:sSub>
                          </m:e>
                        </m:nary>
                        <m:r>
                          <a:rPr lang="en-US" sz="1800" i="1">
                            <a:latin typeface="Cambria Math"/>
                          </a:rPr>
                          <m:t>+</m:t>
                        </m:r>
                      </m:e>
                    </m:nary>
                    <m:sSub>
                      <m:sSubPr>
                        <m:ctrlPr>
                          <a:rPr lang="en-US" sz="1800" i="1">
                            <a:latin typeface="Cambria Math"/>
                          </a:rPr>
                        </m:ctrlPr>
                      </m:sSubPr>
                      <m:e>
                        <m:r>
                          <a:rPr lang="en-US" sz="1800" i="1">
                            <a:latin typeface="Cambria Math"/>
                          </a:rPr>
                          <m:t>𝑒</m:t>
                        </m:r>
                      </m:e>
                      <m:sub>
                        <m:r>
                          <a:rPr lang="en-US" sz="1800" i="1">
                            <a:latin typeface="Cambria Math"/>
                          </a:rPr>
                          <m:t>𝑈</m:t>
                        </m:r>
                        <m:r>
                          <a:rPr lang="el-GR" sz="1800" i="1">
                            <a:latin typeface="Cambria Math"/>
                          </a:rPr>
                          <m:t>,</m:t>
                        </m:r>
                        <m:r>
                          <a:rPr lang="en-US" sz="1800" i="1">
                            <a:latin typeface="Cambria Math"/>
                          </a:rPr>
                          <m:t>𝑡</m:t>
                        </m:r>
                      </m:sub>
                    </m:sSub>
                  </m:oMath>
                </a14:m>
                <a:endParaRPr lang="en-US" sz="1800" dirty="0" smtClean="0"/>
              </a:p>
              <a:p>
                <a:pPr marL="0" indent="0">
                  <a:buNone/>
                </a:pPr>
                <a:endParaRPr lang="en-US" sz="1800" dirty="0"/>
              </a:p>
              <a:p>
                <a:r>
                  <a:rPr lang="el-GR" sz="1800" dirty="0" smtClean="0"/>
                  <a:t>Υπολογισμός διασπορών σφαλμάτων</a:t>
                </a:r>
                <a:endParaRPr lang="en-US" sz="1800" dirty="0"/>
              </a:p>
              <a:p>
                <a:r>
                  <a:rPr lang="el-GR" sz="1800" dirty="0" smtClean="0"/>
                  <a:t>Αν </a:t>
                </a:r>
                <a:r>
                  <a:rPr lang="en-US" sz="1800" dirty="0" err="1"/>
                  <a:t>Var</a:t>
                </a:r>
                <a:r>
                  <a:rPr lang="en-US" sz="1800" dirty="0"/>
                  <a:t>[</a:t>
                </a:r>
                <a14:m>
                  <m:oMath xmlns:m="http://schemas.openxmlformats.org/officeDocument/2006/math">
                    <m:sSub>
                      <m:sSubPr>
                        <m:ctrlPr>
                          <a:rPr lang="en-US" sz="1800" i="1">
                            <a:latin typeface="Cambria Math"/>
                          </a:rPr>
                        </m:ctrlPr>
                      </m:sSubPr>
                      <m:e>
                        <m:r>
                          <a:rPr lang="en-US" sz="1800" i="1">
                            <a:latin typeface="Cambria Math"/>
                          </a:rPr>
                          <m:t>𝑒</m:t>
                        </m:r>
                      </m:e>
                      <m:sub>
                        <m:r>
                          <a:rPr lang="en-US" sz="1800" i="1">
                            <a:latin typeface="Cambria Math"/>
                          </a:rPr>
                          <m:t>𝑈</m:t>
                        </m:r>
                        <m:r>
                          <a:rPr lang="en-US" sz="1800" i="1">
                            <a:latin typeface="Cambria Math"/>
                          </a:rPr>
                          <m:t>,</m:t>
                        </m:r>
                        <m:r>
                          <a:rPr lang="en-US" sz="1800" i="1">
                            <a:latin typeface="Cambria Math"/>
                          </a:rPr>
                          <m:t>𝑡</m:t>
                        </m:r>
                      </m:sub>
                    </m:sSub>
                    <m:r>
                      <a:rPr lang="en-US" sz="1800" i="1">
                        <a:latin typeface="Cambria Math"/>
                      </a:rPr>
                      <m:t>]&lt;</m:t>
                    </m:r>
                    <m:r>
                      <a:rPr lang="en-US" sz="1800" i="1">
                        <a:latin typeface="Cambria Math"/>
                      </a:rPr>
                      <m:t>𝑉𝑎𝑟</m:t>
                    </m:r>
                    <m:d>
                      <m:dPr>
                        <m:begChr m:val="["/>
                        <m:endChr m:val="]"/>
                        <m:ctrlPr>
                          <a:rPr lang="en-US" sz="1800" i="1">
                            <a:latin typeface="Cambria Math"/>
                          </a:rPr>
                        </m:ctrlPr>
                      </m:dPr>
                      <m:e>
                        <m:sSub>
                          <m:sSubPr>
                            <m:ctrlPr>
                              <a:rPr lang="en-US" sz="1800" i="1">
                                <a:latin typeface="Cambria Math"/>
                              </a:rPr>
                            </m:ctrlPr>
                          </m:sSubPr>
                          <m:e>
                            <m:r>
                              <a:rPr lang="en-US" sz="1800" i="1">
                                <a:latin typeface="Cambria Math"/>
                              </a:rPr>
                              <m:t>𝑒</m:t>
                            </m:r>
                          </m:e>
                          <m:sub>
                            <m:r>
                              <a:rPr lang="en-US" sz="1800" i="1">
                                <a:latin typeface="Cambria Math"/>
                              </a:rPr>
                              <m:t>𝑅</m:t>
                            </m:r>
                            <m:r>
                              <a:rPr lang="en-US" sz="1800" i="1">
                                <a:latin typeface="Cambria Math"/>
                              </a:rPr>
                              <m:t>,</m:t>
                            </m:r>
                            <m:r>
                              <a:rPr lang="en-US" sz="1800" i="1">
                                <a:latin typeface="Cambria Math"/>
                              </a:rPr>
                              <m:t>𝑡</m:t>
                            </m:r>
                          </m:sub>
                        </m:sSub>
                      </m:e>
                    </m:d>
                    <m:r>
                      <a:rPr lang="el-GR" sz="1800" b="0" i="0" smtClean="0">
                        <a:latin typeface="Cambria Math"/>
                      </a:rPr>
                      <m:t>  </m:t>
                    </m:r>
                  </m:oMath>
                </a14:m>
                <a:r>
                  <a:rPr lang="el-GR" sz="1800" dirty="0" smtClean="0">
                    <a:sym typeface="Wingdings" panose="05000000000000000000" pitchFamily="2" charset="2"/>
                  </a:rPr>
                  <a:t></a:t>
                </a:r>
                <a:r>
                  <a:rPr lang="el-GR" sz="1800" dirty="0" smtClean="0"/>
                  <a:t>τότε </a:t>
                </a:r>
                <a14:m>
                  <m:oMath xmlns:m="http://schemas.openxmlformats.org/officeDocument/2006/math">
                    <m:sSub>
                      <m:sSubPr>
                        <m:ctrlPr>
                          <a:rPr lang="en-US" sz="1800" i="1">
                            <a:latin typeface="Cambria Math"/>
                          </a:rPr>
                        </m:ctrlPr>
                      </m:sSubPr>
                      <m:e>
                        <m:r>
                          <a:rPr lang="en-US" sz="1800" i="1">
                            <a:latin typeface="Cambria Math"/>
                          </a:rPr>
                          <m:t>𝐶</m:t>
                        </m:r>
                        <m:r>
                          <a:rPr lang="el-GR" sz="1800" i="1">
                            <a:latin typeface="Cambria Math"/>
                          </a:rPr>
                          <m:t>𝐺𝐶𝐼</m:t>
                        </m:r>
                      </m:e>
                      <m:sub>
                        <m:r>
                          <a:rPr lang="el-GR" sz="1800" i="1">
                            <a:latin typeface="Cambria Math"/>
                          </a:rPr>
                          <m:t>𝑌</m:t>
                        </m:r>
                        <m:r>
                          <a:rPr lang="en-US" sz="1800" i="1">
                            <a:latin typeface="Cambria Math"/>
                          </a:rPr>
                          <m:t>→</m:t>
                        </m:r>
                        <m:r>
                          <a:rPr lang="en-US" sz="1800" i="1">
                            <a:latin typeface="Cambria Math"/>
                          </a:rPr>
                          <m:t>𝑋</m:t>
                        </m:r>
                        <m:r>
                          <a:rPr lang="en-US" sz="1800" i="1">
                            <a:latin typeface="Cambria Math"/>
                          </a:rPr>
                          <m:t>|</m:t>
                        </m:r>
                        <m:r>
                          <a:rPr lang="en-US" sz="1800" i="1">
                            <a:latin typeface="Cambria Math"/>
                          </a:rPr>
                          <m:t>𝑍</m:t>
                        </m:r>
                      </m:sub>
                    </m:sSub>
                  </m:oMath>
                </a14:m>
                <a:r>
                  <a:rPr lang="en-US" sz="1800" dirty="0"/>
                  <a:t>=ln</a:t>
                </a:r>
                <a14:m>
                  <m:oMath xmlns:m="http://schemas.openxmlformats.org/officeDocument/2006/math">
                    <m:f>
                      <m:fPr>
                        <m:ctrlPr>
                          <a:rPr lang="en-US" sz="1800" i="1">
                            <a:latin typeface="Cambria Math"/>
                          </a:rPr>
                        </m:ctrlPr>
                      </m:fPr>
                      <m:num>
                        <m:r>
                          <a:rPr lang="en-US" sz="1800" i="1">
                            <a:latin typeface="Cambria Math"/>
                          </a:rPr>
                          <m:t>𝑉𝑎𝑟</m:t>
                        </m:r>
                        <m:r>
                          <a:rPr lang="en-US" sz="1800" i="1">
                            <a:latin typeface="Cambria Math"/>
                          </a:rPr>
                          <m:t>[</m:t>
                        </m:r>
                        <m:sSub>
                          <m:sSubPr>
                            <m:ctrlPr>
                              <a:rPr lang="en-US" sz="1800" i="1">
                                <a:latin typeface="Cambria Math"/>
                              </a:rPr>
                            </m:ctrlPr>
                          </m:sSubPr>
                          <m:e>
                            <m:r>
                              <a:rPr lang="en-US" sz="1800" i="1">
                                <a:latin typeface="Cambria Math"/>
                              </a:rPr>
                              <m:t>𝑒</m:t>
                            </m:r>
                          </m:e>
                          <m:sub>
                            <m:r>
                              <a:rPr lang="en-US" sz="1800" i="1">
                                <a:latin typeface="Cambria Math"/>
                              </a:rPr>
                              <m:t>𝑅</m:t>
                            </m:r>
                            <m:r>
                              <a:rPr lang="en-US" sz="1800" i="1">
                                <a:latin typeface="Cambria Math"/>
                              </a:rPr>
                              <m:t>,</m:t>
                            </m:r>
                            <m:r>
                              <a:rPr lang="en-US" sz="1800" i="1">
                                <a:latin typeface="Cambria Math"/>
                              </a:rPr>
                              <m:t>𝑡</m:t>
                            </m:r>
                          </m:sub>
                        </m:sSub>
                        <m:r>
                          <a:rPr lang="en-US" sz="1800" i="1">
                            <a:latin typeface="Cambria Math"/>
                          </a:rPr>
                          <m:t>]</m:t>
                        </m:r>
                      </m:num>
                      <m:den>
                        <m:r>
                          <m:rPr>
                            <m:sty m:val="p"/>
                          </m:rPr>
                          <a:rPr lang="en-US" sz="1800">
                            <a:latin typeface="Cambria Math"/>
                          </a:rPr>
                          <m:t>Var</m:t>
                        </m:r>
                        <m:r>
                          <a:rPr lang="en-US" sz="1800">
                            <a:latin typeface="Cambria Math"/>
                          </a:rPr>
                          <m:t>[</m:t>
                        </m:r>
                        <m:sSub>
                          <m:sSubPr>
                            <m:ctrlPr>
                              <a:rPr lang="en-US" sz="1800" i="1">
                                <a:latin typeface="Cambria Math"/>
                              </a:rPr>
                            </m:ctrlPr>
                          </m:sSubPr>
                          <m:e>
                            <m:r>
                              <a:rPr lang="en-US" sz="1800" i="1">
                                <a:latin typeface="Cambria Math"/>
                              </a:rPr>
                              <m:t>𝑒</m:t>
                            </m:r>
                          </m:e>
                          <m:sub>
                            <m:r>
                              <a:rPr lang="en-US" sz="1800" i="1">
                                <a:latin typeface="Cambria Math"/>
                              </a:rPr>
                              <m:t>𝑈</m:t>
                            </m:r>
                            <m:r>
                              <a:rPr lang="en-US" sz="1800" i="1">
                                <a:latin typeface="Cambria Math"/>
                              </a:rPr>
                              <m:t>,</m:t>
                            </m:r>
                            <m:r>
                              <a:rPr lang="en-US" sz="1800" i="1">
                                <a:latin typeface="Cambria Math"/>
                              </a:rPr>
                              <m:t>𝑡</m:t>
                            </m:r>
                          </m:sub>
                        </m:sSub>
                        <m:r>
                          <a:rPr lang="en-US" sz="1800" i="1">
                            <a:latin typeface="Cambria Math"/>
                          </a:rPr>
                          <m:t>]</m:t>
                        </m:r>
                      </m:den>
                    </m:f>
                  </m:oMath>
                </a14:m>
                <a:r>
                  <a:rPr lang="en-US" sz="1800" dirty="0"/>
                  <a:t>&gt;0</a:t>
                </a:r>
                <a:r>
                  <a:rPr lang="el-GR" sz="1800" dirty="0"/>
                  <a:t> και άρα υπάρχει άμεση συσχέτιση και Υ-&gt;Χ.</a:t>
                </a: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762000"/>
                <a:ext cx="8229600" cy="5364163"/>
              </a:xfrm>
              <a:blipFill rotWithShape="1">
                <a:blip r:embed="rId2"/>
                <a:stretch>
                  <a:fillRect l="-444" r="-1037"/>
                </a:stretch>
              </a:blipFill>
            </p:spPr>
            <p:txBody>
              <a:bodyPr/>
              <a:lstStyle/>
              <a:p>
                <a:r>
                  <a:rPr lang="en-US">
                    <a:noFill/>
                  </a:rPr>
                  <a:t> </a:t>
                </a:r>
              </a:p>
            </p:txBody>
          </p:sp>
        </mc:Fallback>
      </mc:AlternateContent>
      <p:sp>
        <p:nvSpPr>
          <p:cNvPr id="4" name="TextBox 3"/>
          <p:cNvSpPr txBox="1"/>
          <p:nvPr/>
        </p:nvSpPr>
        <p:spPr>
          <a:xfrm>
            <a:off x="304799" y="184816"/>
            <a:ext cx="973343" cy="523220"/>
          </a:xfrm>
          <a:prstGeom prst="rect">
            <a:avLst/>
          </a:prstGeom>
          <a:noFill/>
        </p:spPr>
        <p:txBody>
          <a:bodyPr wrap="none" rtlCol="0">
            <a:spAutoFit/>
          </a:bodyPr>
          <a:lstStyle/>
          <a:p>
            <a:r>
              <a:rPr lang="en-US" sz="2800" dirty="0" smtClean="0"/>
              <a:t>CGCI</a:t>
            </a:r>
            <a:endParaRPr lang="el-GR" sz="2800" dirty="0" smtClean="0"/>
          </a:p>
        </p:txBody>
      </p:sp>
    </p:spTree>
    <p:extLst>
      <p:ext uri="{BB962C8B-B14F-4D97-AF65-F5344CB8AC3E}">
        <p14:creationId xmlns:p14="http://schemas.microsoft.com/office/powerpoint/2010/main" val="12141706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0"/>
            <a:ext cx="8229600" cy="5181600"/>
          </a:xfrm>
        </p:spPr>
        <p:txBody>
          <a:bodyPr>
            <a:normAutofit/>
          </a:bodyPr>
          <a:lstStyle/>
          <a:p>
            <a:pPr marL="0" indent="0">
              <a:buNone/>
            </a:pPr>
            <a:endParaRPr lang="el-GR" sz="1800" dirty="0" smtClean="0"/>
          </a:p>
          <a:p>
            <a:r>
              <a:rPr lang="en-US" sz="1800" dirty="0" smtClean="0"/>
              <a:t>CGCI</a:t>
            </a:r>
            <a:r>
              <a:rPr lang="el-GR" sz="1800" dirty="0" smtClean="0">
                <a:sym typeface="Wingdings" panose="05000000000000000000" pitchFamily="2" charset="2"/>
              </a:rPr>
              <a:t> στάσιμη χρονοσειρά</a:t>
            </a:r>
            <a:r>
              <a:rPr lang="en-US" sz="1800" dirty="0" smtClean="0">
                <a:sym typeface="Wingdings" panose="05000000000000000000" pitchFamily="2" charset="2"/>
              </a:rPr>
              <a:t> </a:t>
            </a:r>
            <a:r>
              <a:rPr lang="en-US" sz="1800" dirty="0" err="1" smtClean="0">
                <a:sym typeface="Wingdings" panose="05000000000000000000" pitchFamily="2" charset="2"/>
              </a:rPr>
              <a:t>prewhitened</a:t>
            </a:r>
            <a:r>
              <a:rPr lang="en-US" sz="1800" dirty="0" smtClean="0">
                <a:sym typeface="Wingdings" panose="05000000000000000000" pitchFamily="2" charset="2"/>
              </a:rPr>
              <a:t> </a:t>
            </a:r>
            <a:r>
              <a:rPr lang="el-GR" sz="1800" dirty="0" smtClean="0">
                <a:sym typeface="Wingdings" panose="05000000000000000000" pitchFamily="2" charset="2"/>
              </a:rPr>
              <a:t>χρονοσειρές</a:t>
            </a:r>
            <a:endParaRPr lang="el-GR" sz="1800" dirty="0"/>
          </a:p>
          <a:p>
            <a:pPr marL="0" indent="0">
              <a:buNone/>
            </a:pPr>
            <a:endParaRPr lang="el-GR" sz="1800" dirty="0" smtClean="0"/>
          </a:p>
          <a:p>
            <a:r>
              <a:rPr lang="en-US" sz="1800" dirty="0" smtClean="0"/>
              <a:t>Y</a:t>
            </a:r>
            <a:r>
              <a:rPr lang="el-GR" sz="1800" dirty="0" smtClean="0"/>
              <a:t>πολογισμός δείκτη για τάξη 1 και 2</a:t>
            </a:r>
            <a:endParaRPr lang="el-GR" sz="1800" dirty="0"/>
          </a:p>
          <a:p>
            <a:pPr marL="0" indent="0">
              <a:buNone/>
            </a:pPr>
            <a:endParaRPr lang="el-GR" sz="1800" dirty="0" smtClean="0"/>
          </a:p>
          <a:p>
            <a:r>
              <a:rPr lang="el-GR" sz="1800" dirty="0" smtClean="0"/>
              <a:t>Παραμετρικό </a:t>
            </a:r>
            <a:r>
              <a:rPr lang="en-US" sz="1800" dirty="0" smtClean="0"/>
              <a:t>F test </a:t>
            </a:r>
            <a:r>
              <a:rPr lang="el-GR" sz="1800" dirty="0" smtClean="0"/>
              <a:t>με α=0.05</a:t>
            </a:r>
          </a:p>
          <a:p>
            <a:pPr marL="0" indent="0">
              <a:buNone/>
            </a:pPr>
            <a:endParaRPr lang="el-GR" sz="1800" dirty="0" smtClean="0"/>
          </a:p>
          <a:p>
            <a:pPr marL="0" indent="0">
              <a:buNone/>
            </a:pPr>
            <a:endParaRPr lang="el-GR" sz="1800" dirty="0" smtClean="0"/>
          </a:p>
          <a:p>
            <a:pPr marL="0" indent="0">
              <a:buNone/>
            </a:pPr>
            <a:endParaRPr lang="en-US" sz="1800" dirty="0"/>
          </a:p>
        </p:txBody>
      </p:sp>
      <p:sp>
        <p:nvSpPr>
          <p:cNvPr id="4" name="TextBox 3"/>
          <p:cNvSpPr txBox="1"/>
          <p:nvPr/>
        </p:nvSpPr>
        <p:spPr>
          <a:xfrm>
            <a:off x="304799" y="184816"/>
            <a:ext cx="973343" cy="523220"/>
          </a:xfrm>
          <a:prstGeom prst="rect">
            <a:avLst/>
          </a:prstGeom>
          <a:noFill/>
        </p:spPr>
        <p:txBody>
          <a:bodyPr wrap="none" rtlCol="0">
            <a:spAutoFit/>
          </a:bodyPr>
          <a:lstStyle/>
          <a:p>
            <a:r>
              <a:rPr lang="en-US" sz="2800" dirty="0" smtClean="0"/>
              <a:t>CGCI</a:t>
            </a:r>
            <a:endParaRPr lang="el-GR" sz="2800" dirty="0" smtClean="0"/>
          </a:p>
        </p:txBody>
      </p:sp>
    </p:spTree>
    <p:extLst>
      <p:ext uri="{BB962C8B-B14F-4D97-AF65-F5344CB8AC3E}">
        <p14:creationId xmlns:p14="http://schemas.microsoft.com/office/powerpoint/2010/main" val="5785148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09600"/>
            <a:ext cx="8229600" cy="4525963"/>
          </a:xfrm>
        </p:spPr>
        <p:txBody>
          <a:bodyPr>
            <a:normAutofit/>
          </a:bodyPr>
          <a:lstStyle/>
          <a:p>
            <a:r>
              <a:rPr lang="el-GR" sz="1800" dirty="0" smtClean="0"/>
              <a:t>Για τάξη </a:t>
            </a:r>
            <a:r>
              <a:rPr lang="en-US" sz="1800" dirty="0" smtClean="0"/>
              <a:t>p</a:t>
            </a:r>
            <a:r>
              <a:rPr lang="el-GR" sz="1800" dirty="0" smtClean="0"/>
              <a:t>=1 προέκυψαν τα παρακάτω </a:t>
            </a:r>
            <a:r>
              <a:rPr lang="en-US" sz="1800" dirty="0" err="1" smtClean="0"/>
              <a:t>colormaps</a:t>
            </a:r>
            <a:r>
              <a:rPr lang="en-US" sz="1800" dirty="0" smtClean="0"/>
              <a:t> </a:t>
            </a:r>
            <a:r>
              <a:rPr lang="el-GR" sz="1800" dirty="0" smtClean="0"/>
              <a:t>ανά σειρά 6ετίας. </a:t>
            </a:r>
          </a:p>
          <a:p>
            <a:r>
              <a:rPr lang="en-US" sz="1800" dirty="0" smtClean="0"/>
              <a:t>Normalized </a:t>
            </a:r>
            <a:r>
              <a:rPr lang="en-US" sz="1800" dirty="0" err="1" smtClean="0"/>
              <a:t>colormaps</a:t>
            </a:r>
            <a:r>
              <a:rPr lang="en-US" sz="1800" dirty="0" smtClean="0"/>
              <a:t> (weighted &amp; </a:t>
            </a:r>
            <a:r>
              <a:rPr lang="en-US" sz="1800" dirty="0" err="1" smtClean="0"/>
              <a:t>unweighted</a:t>
            </a:r>
            <a:r>
              <a:rPr lang="en-US" sz="1800" dirty="0" smtClean="0"/>
              <a:t>)</a:t>
            </a:r>
          </a:p>
          <a:p>
            <a:r>
              <a:rPr lang="en-US" sz="1800" dirty="0" smtClean="0"/>
              <a:t>Normalized </a:t>
            </a:r>
            <a:r>
              <a:rPr lang="el-GR" sz="1800" dirty="0" smtClean="0"/>
              <a:t>δίκτυο</a:t>
            </a:r>
            <a:endParaRPr lang="el-GR" sz="1800" dirty="0"/>
          </a:p>
          <a:p>
            <a:pPr marL="0" indent="0">
              <a:buNone/>
            </a:pPr>
            <a:r>
              <a:rPr lang="el-GR" sz="1800" dirty="0" smtClean="0"/>
              <a:t> </a:t>
            </a:r>
            <a:endParaRPr lang="en-US" sz="1800" dirty="0"/>
          </a:p>
        </p:txBody>
      </p:sp>
      <p:sp>
        <p:nvSpPr>
          <p:cNvPr id="4" name="TextBox 3"/>
          <p:cNvSpPr txBox="1"/>
          <p:nvPr/>
        </p:nvSpPr>
        <p:spPr>
          <a:xfrm>
            <a:off x="304799" y="184816"/>
            <a:ext cx="973343" cy="523220"/>
          </a:xfrm>
          <a:prstGeom prst="rect">
            <a:avLst/>
          </a:prstGeom>
          <a:noFill/>
        </p:spPr>
        <p:txBody>
          <a:bodyPr wrap="none" rtlCol="0">
            <a:spAutoFit/>
          </a:bodyPr>
          <a:lstStyle/>
          <a:p>
            <a:r>
              <a:rPr lang="en-US" sz="2800" dirty="0" smtClean="0"/>
              <a:t>CGCI</a:t>
            </a:r>
            <a:endParaRPr lang="el-GR" sz="2800" dirty="0" smtClean="0"/>
          </a:p>
        </p:txBody>
      </p:sp>
      <p:pic>
        <p:nvPicPr>
          <p:cNvPr id="3074" name="Picture 2" descr="C:\Users\xx\Desktop\ergasiaD2\CGCI6p=1,2\cgcip1101.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92962" y="2314113"/>
            <a:ext cx="8753231" cy="4267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xx\Desktop\ergasiaD2\CGCI6p=1,2\cgcip1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82" y="2314113"/>
            <a:ext cx="8782062" cy="4281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xx\Desktop\ergasiaD2\CGCI6p=1,2\cgcip13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62" y="2318801"/>
            <a:ext cx="8772445" cy="42765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xx\Desktop\ergasiaD2\CGCI6p=1,2\cgcip1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680" y="2318801"/>
            <a:ext cx="8783069" cy="42817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xx\Desktop\ergasiaD2\CGCI6p=1,2\cgcip15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726" y="2311894"/>
            <a:ext cx="8803064" cy="4291494"/>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xx\Desktop\ergasiaD2\CGCI6p=1,2\NormalizedCGCI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643" y="2321141"/>
            <a:ext cx="875323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xx\Desktop\ergasiaD2\CGCI6p=1,2\Normalized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2726" y="2358871"/>
            <a:ext cx="8884851" cy="43310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1150" y="2567809"/>
            <a:ext cx="4810125" cy="391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940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082"/>
                                        </p:tgtEl>
                                        <p:attrNameLst>
                                          <p:attrName>style.visibility</p:attrName>
                                        </p:attrNameLst>
                                      </p:cBhvr>
                                      <p:to>
                                        <p:strVal val="visible"/>
                                      </p:to>
                                    </p:set>
                                    <p:animEffect transition="in" filter="barn(inVertical)">
                                      <p:cBhvr>
                                        <p:cTn id="3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r>
              <a:rPr lang="el-GR" sz="1800" dirty="0" smtClean="0"/>
              <a:t>για τάξη </a:t>
            </a:r>
            <a:r>
              <a:rPr lang="en-US" sz="1800" dirty="0" smtClean="0"/>
              <a:t>p=2 </a:t>
            </a:r>
            <a:r>
              <a:rPr lang="el-GR" sz="1800" dirty="0" smtClean="0"/>
              <a:t>τα</a:t>
            </a:r>
            <a:r>
              <a:rPr lang="en-US" sz="1800" dirty="0" smtClean="0"/>
              <a:t> </a:t>
            </a:r>
            <a:r>
              <a:rPr lang="en-US" sz="1800" dirty="0" err="1" smtClean="0"/>
              <a:t>colormaps</a:t>
            </a:r>
            <a:r>
              <a:rPr lang="en-US" sz="1800" dirty="0" smtClean="0"/>
              <a:t> </a:t>
            </a:r>
            <a:r>
              <a:rPr lang="el-GR" sz="1800" dirty="0" smtClean="0"/>
              <a:t>κατά σειρά 6ετίας </a:t>
            </a:r>
            <a:endParaRPr lang="en-US" sz="1800" dirty="0"/>
          </a:p>
          <a:p>
            <a:r>
              <a:rPr lang="en-US" sz="1800" dirty="0" smtClean="0"/>
              <a:t>Normalized </a:t>
            </a:r>
            <a:r>
              <a:rPr lang="en-US" sz="1800" dirty="0" err="1" smtClean="0"/>
              <a:t>colormaps</a:t>
            </a:r>
            <a:r>
              <a:rPr lang="en-US" sz="1800" dirty="0" smtClean="0"/>
              <a:t> (weighted &amp; </a:t>
            </a:r>
            <a:r>
              <a:rPr lang="en-US" sz="1800" dirty="0" err="1" smtClean="0"/>
              <a:t>unweighted</a:t>
            </a:r>
            <a:r>
              <a:rPr lang="en-US" sz="1800" dirty="0" smtClean="0"/>
              <a:t>)</a:t>
            </a:r>
          </a:p>
          <a:p>
            <a:r>
              <a:rPr lang="en-US" sz="1800" dirty="0" smtClean="0"/>
              <a:t>Normalized </a:t>
            </a:r>
            <a:r>
              <a:rPr lang="el-GR" sz="1800" dirty="0" smtClean="0"/>
              <a:t>δίκτυο</a:t>
            </a:r>
            <a:endParaRPr lang="en-US" sz="1800" dirty="0"/>
          </a:p>
        </p:txBody>
      </p:sp>
      <p:sp>
        <p:nvSpPr>
          <p:cNvPr id="4" name="TextBox 3"/>
          <p:cNvSpPr txBox="1"/>
          <p:nvPr/>
        </p:nvSpPr>
        <p:spPr>
          <a:xfrm>
            <a:off x="304799" y="184816"/>
            <a:ext cx="973343" cy="523220"/>
          </a:xfrm>
          <a:prstGeom prst="rect">
            <a:avLst/>
          </a:prstGeom>
          <a:noFill/>
        </p:spPr>
        <p:txBody>
          <a:bodyPr wrap="none" rtlCol="0">
            <a:spAutoFit/>
          </a:bodyPr>
          <a:lstStyle/>
          <a:p>
            <a:r>
              <a:rPr lang="en-US" sz="2800" dirty="0" smtClean="0"/>
              <a:t>CGCI</a:t>
            </a:r>
            <a:endParaRPr lang="el-GR" sz="2800" dirty="0" smtClean="0"/>
          </a:p>
        </p:txBody>
      </p:sp>
      <p:pic>
        <p:nvPicPr>
          <p:cNvPr id="4098" name="Picture 2" descr="C:\Users\xx\Desktop\ergasiaD2\CGCI6p=1,2\cgcip2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400"/>
            <a:ext cx="8462748" cy="412559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xx\Desktop\ergasiaD2\CGCI6p=1,2\cgcip2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8464967" cy="41266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xx\Desktop\ergasiaD2\CGCI6p=1,2\cgcip23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776" y="2063532"/>
            <a:ext cx="8452391" cy="4120541"/>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xx\Desktop\ergasiaD2\CGCI6p=1,2\cgcip24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766" y="2073676"/>
            <a:ext cx="8429362" cy="410931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xx\Desktop\ergasiaD2\CGCI6p=1,2\cgcip25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93" y="2073676"/>
            <a:ext cx="8588359" cy="4186826"/>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xx\Desktop\ergasiaD2\CGCI6p=1,2\NormalizedCGCI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766" y="2094760"/>
            <a:ext cx="8501862" cy="41446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xx\Desktop\ergasiaD2\CGCI6p=1,2\Normalized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3033" y="2097930"/>
            <a:ext cx="8650967" cy="4217053"/>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2193764"/>
            <a:ext cx="4730750" cy="385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88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4105"/>
                                        </p:tgtEl>
                                        <p:attrNameLst>
                                          <p:attrName>style.visibility</p:attrName>
                                        </p:attrNameLst>
                                      </p:cBhvr>
                                      <p:to>
                                        <p:strVal val="visible"/>
                                      </p:to>
                                    </p:set>
                                    <p:animEffect transition="in" filter="barn(inVertical)">
                                      <p:cBhvr>
                                        <p:cTn id="35" dur="500"/>
                                        <p:tgtEl>
                                          <p:spTgt spid="4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marL="0" indent="0">
              <a:buNone/>
            </a:pPr>
            <a:r>
              <a:rPr lang="el-GR" sz="1800" dirty="0" smtClean="0"/>
              <a:t>Τέλος συγκρίνουμε τα δίκτυα που είναι κατασκευασμένα από τους δυαδικούς πίνακες που δημιουργήθηκαν από τα προηγούμενα </a:t>
            </a:r>
            <a:r>
              <a:rPr lang="en-US" sz="1800" dirty="0" err="1" smtClean="0"/>
              <a:t>colormaps</a:t>
            </a:r>
            <a:r>
              <a:rPr lang="en-US" sz="1800" dirty="0" smtClean="0"/>
              <a:t> </a:t>
            </a:r>
            <a:r>
              <a:rPr lang="el-GR" sz="1800" dirty="0" smtClean="0"/>
              <a:t>για την πρώτη 6ετία από </a:t>
            </a:r>
            <a:r>
              <a:rPr lang="en-US" sz="1800" dirty="0" smtClean="0"/>
              <a:t>CGCI </a:t>
            </a:r>
            <a:r>
              <a:rPr lang="el-GR" sz="1800" dirty="0" smtClean="0"/>
              <a:t>για </a:t>
            </a:r>
            <a:r>
              <a:rPr lang="en-US" sz="1800" dirty="0" smtClean="0"/>
              <a:t>p</a:t>
            </a:r>
            <a:r>
              <a:rPr lang="el-GR" sz="1800" dirty="0" smtClean="0"/>
              <a:t>=1 και 2.</a:t>
            </a:r>
          </a:p>
          <a:p>
            <a:pPr marL="0" indent="0">
              <a:buNone/>
            </a:pPr>
            <a:r>
              <a:rPr lang="el-GR" sz="1800" dirty="0" smtClean="0"/>
              <a:t>Είναι σχεδόν ολόιδια.</a:t>
            </a:r>
          </a:p>
          <a:p>
            <a:pPr marL="0" indent="0">
              <a:buNone/>
            </a:pPr>
            <a:r>
              <a:rPr lang="el-GR" sz="1800" dirty="0" smtClean="0"/>
              <a:t>Όπως και τα </a:t>
            </a:r>
            <a:r>
              <a:rPr lang="en-US" sz="1800" dirty="0" smtClean="0"/>
              <a:t>normalized</a:t>
            </a:r>
            <a:endParaRPr lang="en-US" sz="1800" dirty="0"/>
          </a:p>
        </p:txBody>
      </p:sp>
      <p:sp>
        <p:nvSpPr>
          <p:cNvPr id="4" name="TextBox 3"/>
          <p:cNvSpPr txBox="1"/>
          <p:nvPr/>
        </p:nvSpPr>
        <p:spPr>
          <a:xfrm>
            <a:off x="304799" y="184816"/>
            <a:ext cx="973343" cy="523220"/>
          </a:xfrm>
          <a:prstGeom prst="rect">
            <a:avLst/>
          </a:prstGeom>
          <a:noFill/>
        </p:spPr>
        <p:txBody>
          <a:bodyPr wrap="none" rtlCol="0">
            <a:spAutoFit/>
          </a:bodyPr>
          <a:lstStyle/>
          <a:p>
            <a:r>
              <a:rPr lang="en-US" sz="2800" dirty="0" smtClean="0"/>
              <a:t>CGCI</a:t>
            </a:r>
            <a:endParaRPr lang="el-GR" sz="2800" dirty="0" smtClean="0"/>
          </a:p>
        </p:txBody>
      </p:sp>
      <p:pic>
        <p:nvPicPr>
          <p:cNvPr id="3075" name="Picture 3" descr="C:\Users\xx\Desktop\ergasiaD2\CGCI6p=1,2\cgci(2)for1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306293"/>
            <a:ext cx="5476677" cy="4551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xx\Desktop\ergasiaD2\CGCI6p=1,2\cgci(1)for1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06293"/>
            <a:ext cx="5735638" cy="46672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xx\Desktop\ergasiaD2\CGCI6p=1,2\NormalizedCGCI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06293"/>
            <a:ext cx="5562600" cy="45264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xx\Desktop\ergasiaD2\CGCI6p=1,2\NormalizedCGCI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186" y="2313691"/>
            <a:ext cx="5735637"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nodeType="with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randombar(horizontal)">
                                      <p:cBhvr>
                                        <p:cTn id="2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104" y="990600"/>
            <a:ext cx="8229600" cy="5135563"/>
          </a:xfrm>
        </p:spPr>
        <p:txBody>
          <a:bodyPr>
            <a:normAutofit/>
          </a:bodyPr>
          <a:lstStyle/>
          <a:p>
            <a:pPr marL="0" indent="0">
              <a:buNone/>
            </a:pPr>
            <a:endParaRPr lang="el-GR" sz="1800" dirty="0" smtClean="0"/>
          </a:p>
          <a:p>
            <a:r>
              <a:rPr lang="el-GR" sz="1800" dirty="0"/>
              <a:t>Δ</a:t>
            </a:r>
            <a:r>
              <a:rPr lang="el-GR" sz="1800" dirty="0" smtClean="0"/>
              <a:t>εδομένα </a:t>
            </a:r>
            <a:r>
              <a:rPr lang="el-GR" sz="1800" dirty="0" smtClean="0">
                <a:sym typeface="Wingdings" panose="05000000000000000000" pitchFamily="2" charset="2"/>
              </a:rPr>
              <a:t></a:t>
            </a:r>
            <a:r>
              <a:rPr lang="el-GR" sz="1800" dirty="0" smtClean="0"/>
              <a:t> μηνιαίες τιμές αγαθών από τη Παγκόσμια Τράπεζα σε διάστημα 374 μηνών .</a:t>
            </a:r>
            <a:endParaRPr lang="el-GR" sz="1400" dirty="0" smtClean="0"/>
          </a:p>
          <a:p>
            <a:r>
              <a:rPr lang="el-GR" sz="1800" dirty="0" smtClean="0"/>
              <a:t>Επιλέξαμε τις χρονοσειρές που αφορούν αγαθά όπως καφέδες, τσάι, έλαια, ζάχαρη και σιτηρά καθώς θεωρήσαμε οτι πρόκειται για αγαθά, οι χρονοσειρές των οποίων θα παράγουν δίκτυα με διασυνδέσεις.</a:t>
            </a:r>
            <a:endParaRPr lang="en-US" sz="1800" dirty="0" smtClean="0"/>
          </a:p>
          <a:p>
            <a:pPr marL="0" indent="0">
              <a:buNone/>
            </a:pPr>
            <a:endParaRPr lang="el-GR" sz="1800" dirty="0" smtClean="0"/>
          </a:p>
          <a:p>
            <a:r>
              <a:rPr lang="el-GR" sz="1800" dirty="0" smtClean="0"/>
              <a:t>Συγκεκριμένα τα αγαθά που επιλέξαμε έιναι</a:t>
            </a:r>
            <a:r>
              <a:rPr lang="en-US" sz="1800" dirty="0" smtClean="0"/>
              <a:t>:</a:t>
            </a:r>
          </a:p>
          <a:p>
            <a:pPr marL="0" indent="0">
              <a:buNone/>
            </a:pPr>
            <a:endParaRPr lang="en-US" sz="1800" dirty="0" smtClean="0"/>
          </a:p>
        </p:txBody>
      </p:sp>
      <p:sp>
        <p:nvSpPr>
          <p:cNvPr id="4" name="TextBox 3"/>
          <p:cNvSpPr txBox="1"/>
          <p:nvPr/>
        </p:nvSpPr>
        <p:spPr>
          <a:xfrm>
            <a:off x="381000" y="381000"/>
            <a:ext cx="2362200" cy="523220"/>
          </a:xfrm>
          <a:prstGeom prst="rect">
            <a:avLst/>
          </a:prstGeom>
          <a:noFill/>
        </p:spPr>
        <p:txBody>
          <a:bodyPr wrap="square" rtlCol="0">
            <a:spAutoFit/>
          </a:bodyPr>
          <a:lstStyle/>
          <a:p>
            <a:r>
              <a:rPr lang="el-GR" sz="2800" dirty="0" smtClean="0"/>
              <a:t>Τα δεδομένα</a:t>
            </a:r>
          </a:p>
        </p:txBody>
      </p:sp>
      <p:graphicFrame>
        <p:nvGraphicFramePr>
          <p:cNvPr id="8" name="Table 7"/>
          <p:cNvGraphicFramePr>
            <a:graphicFrameLocks noGrp="1"/>
          </p:cNvGraphicFramePr>
          <p:nvPr>
            <p:extLst>
              <p:ext uri="{D42A27DB-BD31-4B8C-83A1-F6EECF244321}">
                <p14:modId xmlns:p14="http://schemas.microsoft.com/office/powerpoint/2010/main" val="1579750691"/>
              </p:ext>
            </p:extLst>
          </p:nvPr>
        </p:nvGraphicFramePr>
        <p:xfrm>
          <a:off x="457200" y="3886200"/>
          <a:ext cx="8153400" cy="1463040"/>
        </p:xfrm>
        <a:graphic>
          <a:graphicData uri="http://schemas.openxmlformats.org/drawingml/2006/table">
            <a:tbl>
              <a:tblPr firstRow="1" bandRow="1">
                <a:tableStyleId>{21E4AEA4-8DFA-4A89-87EB-49C32662AFE0}</a:tableStyleId>
              </a:tblPr>
              <a:tblGrid>
                <a:gridCol w="2362200"/>
                <a:gridCol w="1714500"/>
                <a:gridCol w="2038350"/>
                <a:gridCol w="2038350"/>
              </a:tblGrid>
              <a:tr h="853440">
                <a:tc>
                  <a:txBody>
                    <a:bodyPr/>
                    <a:lstStyle/>
                    <a:p>
                      <a:r>
                        <a:rPr lang="en-US" dirty="0" smtClean="0"/>
                        <a:t>1.Cocoa </a:t>
                      </a:r>
                    </a:p>
                    <a:p>
                      <a:r>
                        <a:rPr lang="en-US" dirty="0" smtClean="0"/>
                        <a:t>2.CoffeeArabica </a:t>
                      </a:r>
                    </a:p>
                    <a:p>
                      <a:r>
                        <a:rPr lang="en-US" dirty="0" smtClean="0"/>
                        <a:t>3.CoffeeRobusta </a:t>
                      </a:r>
                    </a:p>
                    <a:p>
                      <a:r>
                        <a:rPr lang="en-US" dirty="0" smtClean="0"/>
                        <a:t>4.TeaAvg</a:t>
                      </a:r>
                      <a:r>
                        <a:rPr lang="el-GR" baseline="0" dirty="0" smtClean="0"/>
                        <a:t> </a:t>
                      </a:r>
                      <a:r>
                        <a:rPr lang="en-US" dirty="0" smtClean="0"/>
                        <a:t>3</a:t>
                      </a:r>
                      <a:r>
                        <a:rPr lang="el-GR" baseline="0" dirty="0" smtClean="0"/>
                        <a:t> </a:t>
                      </a:r>
                      <a:r>
                        <a:rPr lang="en-US" dirty="0" smtClean="0"/>
                        <a:t>auctions </a:t>
                      </a:r>
                    </a:p>
                    <a:p>
                      <a:r>
                        <a:rPr lang="en-US" dirty="0" smtClean="0"/>
                        <a:t>5.TeaColombo </a:t>
                      </a:r>
                    </a:p>
                  </a:txBody>
                  <a:tcPr>
                    <a:solidFill>
                      <a:schemeClr val="accent3">
                        <a:lumMod val="60000"/>
                        <a:lumOff val="40000"/>
                      </a:schemeClr>
                    </a:solidFill>
                  </a:tcPr>
                </a:tc>
                <a:tc>
                  <a:txBody>
                    <a:bodyPr/>
                    <a:lstStyle/>
                    <a:p>
                      <a:r>
                        <a:rPr lang="en-US" dirty="0" smtClean="0"/>
                        <a:t>6.TeaKolkata </a:t>
                      </a:r>
                    </a:p>
                    <a:p>
                      <a:r>
                        <a:rPr lang="en-US" dirty="0" smtClean="0"/>
                        <a:t>7.TeaMombasa </a:t>
                      </a:r>
                    </a:p>
                    <a:p>
                      <a:r>
                        <a:rPr lang="en-US" dirty="0" smtClean="0"/>
                        <a:t>8.Coconutoil </a:t>
                      </a:r>
                    </a:p>
                    <a:p>
                      <a:r>
                        <a:rPr lang="en-US" dirty="0" smtClean="0"/>
                        <a:t>9.Groundnutoil </a:t>
                      </a:r>
                    </a:p>
                    <a:p>
                      <a:r>
                        <a:rPr lang="en-US" dirty="0" smtClean="0"/>
                        <a:t>10.Soybeans </a:t>
                      </a:r>
                      <a:endParaRPr lang="en-US" dirty="0"/>
                    </a:p>
                  </a:txBody>
                  <a:tcPr>
                    <a:solidFill>
                      <a:schemeClr val="accent3">
                        <a:lumMod val="60000"/>
                        <a:lumOff val="40000"/>
                      </a:schemeClr>
                    </a:solidFill>
                  </a:tcPr>
                </a:tc>
                <a:tc>
                  <a:txBody>
                    <a:bodyPr/>
                    <a:lstStyle/>
                    <a:p>
                      <a:r>
                        <a:rPr lang="en-US" dirty="0" smtClean="0"/>
                        <a:t>11.Soybeanoil </a:t>
                      </a:r>
                    </a:p>
                    <a:p>
                      <a:r>
                        <a:rPr lang="en-US" dirty="0" smtClean="0"/>
                        <a:t>12.Soybeanmeal </a:t>
                      </a:r>
                    </a:p>
                    <a:p>
                      <a:r>
                        <a:rPr lang="en-US" dirty="0" smtClean="0"/>
                        <a:t>13.WheatCanadian </a:t>
                      </a:r>
                    </a:p>
                    <a:p>
                      <a:r>
                        <a:rPr lang="en-US" dirty="0" smtClean="0"/>
                        <a:t>14.WheatUS</a:t>
                      </a:r>
                      <a:r>
                        <a:rPr lang="el-GR" baseline="0" dirty="0" smtClean="0"/>
                        <a:t> </a:t>
                      </a:r>
                      <a:r>
                        <a:rPr lang="en-US" dirty="0" smtClean="0"/>
                        <a:t>SRW </a:t>
                      </a:r>
                    </a:p>
                    <a:p>
                      <a:r>
                        <a:rPr lang="en-US" dirty="0" smtClean="0"/>
                        <a:t>15.WheatUS</a:t>
                      </a:r>
                      <a:r>
                        <a:rPr lang="el-GR" baseline="0" dirty="0" smtClean="0"/>
                        <a:t> </a:t>
                      </a:r>
                      <a:r>
                        <a:rPr lang="en-US" dirty="0" smtClean="0"/>
                        <a:t>HRW </a:t>
                      </a:r>
                      <a:endParaRPr lang="en-US" dirty="0"/>
                    </a:p>
                  </a:txBody>
                  <a:tcPr>
                    <a:solidFill>
                      <a:schemeClr val="accent3">
                        <a:lumMod val="60000"/>
                        <a:lumOff val="40000"/>
                      </a:schemeClr>
                    </a:solidFill>
                  </a:tcPr>
                </a:tc>
                <a:tc>
                  <a:txBody>
                    <a:bodyPr/>
                    <a:lstStyle/>
                    <a:p>
                      <a:r>
                        <a:rPr lang="pt-BR" dirty="0" smtClean="0"/>
                        <a:t>16.BananaUS </a:t>
                      </a:r>
                    </a:p>
                    <a:p>
                      <a:r>
                        <a:rPr lang="pt-BR" dirty="0" smtClean="0"/>
                        <a:t>17.Orange </a:t>
                      </a:r>
                    </a:p>
                    <a:p>
                      <a:r>
                        <a:rPr lang="pt-BR" dirty="0" smtClean="0"/>
                        <a:t>18.SugarEC </a:t>
                      </a:r>
                    </a:p>
                    <a:p>
                      <a:r>
                        <a:rPr lang="pt-BR" dirty="0" smtClean="0"/>
                        <a:t>19.SugarUS </a:t>
                      </a:r>
                    </a:p>
                    <a:p>
                      <a:r>
                        <a:rPr lang="pt-BR" dirty="0" smtClean="0"/>
                        <a:t>20.SugarWorld </a:t>
                      </a:r>
                      <a:endParaRPr lang="en-US" dirty="0"/>
                    </a:p>
                  </a:txBody>
                  <a:tcPr>
                    <a:solidFill>
                      <a:schemeClr val="accent3">
                        <a:lumMod val="60000"/>
                        <a:lumOff val="40000"/>
                      </a:schemeClr>
                    </a:solidFill>
                  </a:tcPr>
                </a:tc>
              </a:tr>
            </a:tbl>
          </a:graphicData>
        </a:graphic>
      </p:graphicFrame>
    </p:spTree>
    <p:extLst>
      <p:ext uri="{BB962C8B-B14F-4D97-AF65-F5344CB8AC3E}">
        <p14:creationId xmlns:p14="http://schemas.microsoft.com/office/powerpoint/2010/main" val="13749398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299631"/>
              </a:xfrm>
            </p:spPr>
            <p:txBody>
              <a:bodyPr>
                <a:normAutofit/>
              </a:bodyPr>
              <a:lstStyle/>
              <a:p>
                <a:pPr marL="0" indent="0">
                  <a:buNone/>
                </a:pPr>
                <a:r>
                  <a:rPr lang="el-GR" sz="1800" dirty="0" smtClean="0"/>
                  <a:t>Τέλος ελέγχουμε αν υπάρχουν διαφορές ανάμεσα στα δίκτυα 6ετίας που δημιουργήθηκαν με </a:t>
                </a:r>
                <a14:m>
                  <m:oMath xmlns:m="http://schemas.openxmlformats.org/officeDocument/2006/math">
                    <m:sSub>
                      <m:sSubPr>
                        <m:ctrlPr>
                          <a:rPr lang="el-GR" sz="1800" i="1" smtClean="0">
                            <a:latin typeface="Cambria Math"/>
                          </a:rPr>
                        </m:ctrlPr>
                      </m:sSubPr>
                      <m:e>
                        <m:r>
                          <a:rPr lang="en-US" sz="1800" b="0" i="1" smtClean="0">
                            <a:latin typeface="Cambria Math"/>
                          </a:rPr>
                          <m:t>𝑟</m:t>
                        </m:r>
                      </m:e>
                      <m:sub>
                        <m:r>
                          <a:rPr lang="en-US" sz="1800" b="0" i="1" smtClean="0">
                            <a:latin typeface="Cambria Math"/>
                          </a:rPr>
                          <m:t>𝑋𝑌</m:t>
                        </m:r>
                      </m:sub>
                    </m:sSub>
                    <m:d>
                      <m:dPr>
                        <m:ctrlPr>
                          <a:rPr lang="en-US" sz="1800" b="0" i="1" smtClean="0">
                            <a:latin typeface="Cambria Math"/>
                          </a:rPr>
                        </m:ctrlPr>
                      </m:dPr>
                      <m:e>
                        <m:r>
                          <a:rPr lang="en-US" sz="1800" b="0" i="1" smtClean="0">
                            <a:latin typeface="Cambria Math"/>
                          </a:rPr>
                          <m:t>1</m:t>
                        </m:r>
                      </m:e>
                    </m:d>
                    <m:r>
                      <a:rPr lang="el-GR" sz="1800" b="0" i="1" smtClean="0">
                        <a:latin typeface="Cambria Math"/>
                      </a:rPr>
                      <m:t> </m:t>
                    </m:r>
                    <m:r>
                      <a:rPr lang="en-US" sz="1800" b="0" i="0" smtClean="0">
                        <a:latin typeface="Cambria Math"/>
                      </a:rPr>
                      <m:t>,</m:t>
                    </m:r>
                    <m:sSub>
                      <m:sSubPr>
                        <m:ctrlPr>
                          <a:rPr lang="el-GR" sz="1800" b="0" i="1" smtClean="0">
                            <a:latin typeface="Cambria Math"/>
                          </a:rPr>
                        </m:ctrlPr>
                      </m:sSubPr>
                      <m:e>
                        <m:r>
                          <a:rPr lang="en-US" sz="1800" b="0" i="1" smtClean="0">
                            <a:latin typeface="Cambria Math"/>
                          </a:rPr>
                          <m:t>𝐶𝐺𝐶𝐼</m:t>
                        </m:r>
                      </m:e>
                      <m:sub>
                        <m:r>
                          <a:rPr lang="en-US" sz="1800" b="0" i="1" smtClean="0">
                            <a:latin typeface="Cambria Math"/>
                          </a:rPr>
                          <m:t>𝑋</m:t>
                        </m:r>
                        <m:r>
                          <a:rPr lang="en-US" sz="1800" b="0" i="1" smtClean="0">
                            <a:latin typeface="Cambria Math"/>
                          </a:rPr>
                          <m:t>→</m:t>
                        </m:r>
                        <m:r>
                          <a:rPr lang="en-US" sz="1800" b="0" i="1" smtClean="0">
                            <a:latin typeface="Cambria Math"/>
                          </a:rPr>
                          <m:t>𝑌</m:t>
                        </m:r>
                      </m:sub>
                    </m:sSub>
                    <m:r>
                      <a:rPr lang="en-US" sz="1800" b="0" i="1" smtClean="0">
                        <a:latin typeface="Cambria Math"/>
                      </a:rPr>
                      <m:t>(1)</m:t>
                    </m:r>
                  </m:oMath>
                </a14:m>
                <a:r>
                  <a:rPr lang="en-US" sz="1800" dirty="0" smtClean="0"/>
                  <a:t> </a:t>
                </a:r>
                <a:r>
                  <a:rPr lang="el-GR" sz="1800" dirty="0" smtClean="0"/>
                  <a:t>και </a:t>
                </a:r>
                <a14:m>
                  <m:oMath xmlns:m="http://schemas.openxmlformats.org/officeDocument/2006/math">
                    <m:sSub>
                      <m:sSubPr>
                        <m:ctrlPr>
                          <a:rPr lang="el-GR" sz="1800" i="1">
                            <a:latin typeface="Cambria Math"/>
                          </a:rPr>
                        </m:ctrlPr>
                      </m:sSubPr>
                      <m:e>
                        <m:r>
                          <a:rPr lang="en-US" sz="1800" i="1">
                            <a:latin typeface="Cambria Math"/>
                          </a:rPr>
                          <m:t>𝐶𝐺𝐶𝐼</m:t>
                        </m:r>
                      </m:e>
                      <m:sub>
                        <m:r>
                          <a:rPr lang="en-US" sz="1800" i="1">
                            <a:latin typeface="Cambria Math"/>
                          </a:rPr>
                          <m:t>𝑋</m:t>
                        </m:r>
                        <m:r>
                          <a:rPr lang="en-US" sz="1800" i="1">
                            <a:latin typeface="Cambria Math"/>
                          </a:rPr>
                          <m:t>→</m:t>
                        </m:r>
                        <m:r>
                          <a:rPr lang="en-US" sz="1800" i="1">
                            <a:latin typeface="Cambria Math"/>
                          </a:rPr>
                          <m:t>𝑌</m:t>
                        </m:r>
                      </m:sub>
                    </m:sSub>
                    <m:r>
                      <a:rPr lang="en-US" sz="1800" i="1">
                        <a:latin typeface="Cambria Math"/>
                      </a:rPr>
                      <m:t>(</m:t>
                    </m:r>
                    <m:r>
                      <a:rPr lang="el-GR" sz="1800" b="0" i="1" smtClean="0">
                        <a:latin typeface="Cambria Math"/>
                      </a:rPr>
                      <m:t>2</m:t>
                    </m:r>
                    <m:r>
                      <a:rPr lang="en-US" sz="1800" i="1">
                        <a:latin typeface="Cambria Math"/>
                      </a:rPr>
                      <m:t>)</m:t>
                    </m:r>
                  </m:oMath>
                </a14:m>
                <a:endParaRPr lang="en-US" sz="1800" dirty="0" smtClean="0"/>
              </a:p>
              <a:p>
                <a:pPr marL="0" indent="0">
                  <a:buNone/>
                </a:pPr>
                <a:r>
                  <a:rPr lang="en-US" sz="1800" dirty="0" smtClean="0"/>
                  <a:t>To </a:t>
                </a:r>
                <a:r>
                  <a:rPr lang="el-GR" sz="1800" dirty="0" smtClean="0"/>
                  <a:t>ίδιο και για τα </a:t>
                </a:r>
                <a:r>
                  <a:rPr lang="en-US" sz="1800" dirty="0" smtClean="0"/>
                  <a:t>normalized</a:t>
                </a: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299631"/>
              </a:xfrm>
              <a:blipFill rotWithShape="1">
                <a:blip r:embed="rId2"/>
                <a:stretch>
                  <a:fillRect l="-593" t="-575"/>
                </a:stretch>
              </a:blipFill>
            </p:spPr>
            <p:txBody>
              <a:bodyPr/>
              <a:lstStyle/>
              <a:p>
                <a:r>
                  <a:rPr lang="en-US">
                    <a:noFill/>
                  </a:rPr>
                  <a:t> </a:t>
                </a:r>
              </a:p>
            </p:txBody>
          </p:sp>
        </mc:Fallback>
      </mc:AlternateContent>
      <p:sp>
        <p:nvSpPr>
          <p:cNvPr id="4" name="TextBox 3"/>
          <p:cNvSpPr txBox="1"/>
          <p:nvPr/>
        </p:nvSpPr>
        <p:spPr>
          <a:xfrm>
            <a:off x="457199" y="304800"/>
            <a:ext cx="1527149" cy="523220"/>
          </a:xfrm>
          <a:prstGeom prst="rect">
            <a:avLst/>
          </a:prstGeom>
          <a:noFill/>
        </p:spPr>
        <p:txBody>
          <a:bodyPr wrap="none" rtlCol="0">
            <a:spAutoFit/>
          </a:bodyPr>
          <a:lstStyle/>
          <a:p>
            <a:r>
              <a:rPr lang="el-GR" sz="2800" dirty="0" smtClean="0"/>
              <a:t>Σύγκριση</a:t>
            </a:r>
            <a:endParaRPr lang="en-US" sz="2800" dirty="0"/>
          </a:p>
        </p:txBody>
      </p:sp>
      <p:pic>
        <p:nvPicPr>
          <p:cNvPr id="5122" name="Picture 2" descr="C:\Users\xx\Desktop\ergasiaD2\CrossCorr6T=0,1\Directed1st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6" y="2971799"/>
            <a:ext cx="4673600" cy="38328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xx\Desktop\ergasiaD2\CGCI6p=1,2\cgci(1)for1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880" y="2971799"/>
            <a:ext cx="4775797" cy="388620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xx\Desktop\ergasiaD2\CGCI6p=1,2\cgci(2)for1s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3569" y="2971799"/>
            <a:ext cx="4830417" cy="393064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xx\Desktop\ergasiaD2\CrossCorr6T=0,1\NormCroCorr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11" y="3071018"/>
            <a:ext cx="4531934" cy="368776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xx\Desktop\ergasiaD2\CGCI6p=1,2\NormalizedCGCI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8140" y="2951824"/>
            <a:ext cx="4808537" cy="39128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xx\Desktop\ergasiaD2\CGCI6p=1,2\NormalizedCGCI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1382" y="2999172"/>
            <a:ext cx="4734789" cy="385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91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1000"/>
                                        <p:tgtEl>
                                          <p:spTgt spid="6146"/>
                                        </p:tgtEl>
                                      </p:cBhvr>
                                    </p:animEffect>
                                    <p:anim calcmode="lin" valueType="num">
                                      <p:cBhvr>
                                        <p:cTn id="20" dur="1000" fill="hold"/>
                                        <p:tgtEl>
                                          <p:spTgt spid="6146"/>
                                        </p:tgtEl>
                                        <p:attrNameLst>
                                          <p:attrName>ppt_x</p:attrName>
                                        </p:attrNameLst>
                                      </p:cBhvr>
                                      <p:tavLst>
                                        <p:tav tm="0">
                                          <p:val>
                                            <p:strVal val="#ppt_x"/>
                                          </p:val>
                                        </p:tav>
                                        <p:tav tm="100000">
                                          <p:val>
                                            <p:strVal val="#ppt_x"/>
                                          </p:val>
                                        </p:tav>
                                      </p:tavLst>
                                    </p:anim>
                                    <p:anim calcmode="lin" valueType="num">
                                      <p:cBhvr>
                                        <p:cTn id="21"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09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09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l-GR" sz="2800" dirty="0" smtClean="0"/>
              <a:t>Ερωτήσεις</a:t>
            </a:r>
            <a:endParaRPr lang="en-US" sz="2800" dirty="0"/>
          </a:p>
        </p:txBody>
      </p:sp>
      <p:sp>
        <p:nvSpPr>
          <p:cNvPr id="3" name="Content Placeholder 2"/>
          <p:cNvSpPr>
            <a:spLocks noGrp="1"/>
          </p:cNvSpPr>
          <p:nvPr>
            <p:ph idx="1"/>
          </p:nvPr>
        </p:nvSpPr>
        <p:spPr>
          <a:xfrm>
            <a:off x="457200" y="990600"/>
            <a:ext cx="8229600" cy="5135563"/>
          </a:xfrm>
        </p:spPr>
        <p:txBody>
          <a:bodyPr>
            <a:normAutofit/>
          </a:bodyPr>
          <a:lstStyle/>
          <a:p>
            <a:endParaRPr lang="el-GR" sz="1800" dirty="0" smtClean="0"/>
          </a:p>
          <a:p>
            <a:r>
              <a:rPr lang="el-GR" sz="1800" dirty="0" smtClean="0"/>
              <a:t>Γιατί να μην κρατάμε σταθμισμένα δίκτυα, και να κανουμε αναγωγή σε πίνακες γειτνίασης? (αναγωγή στο 1)</a:t>
            </a:r>
          </a:p>
          <a:p>
            <a:pPr marL="0" indent="0">
              <a:buNone/>
            </a:pPr>
            <a:endParaRPr lang="el-GR" sz="1800" dirty="0" smtClean="0"/>
          </a:p>
          <a:p>
            <a:r>
              <a:rPr lang="el-GR" sz="1800" dirty="0" smtClean="0"/>
              <a:t>Πώς μπορούμε να χρησιμοπιήσουμε την αμοιβαία πληροφορία? (ανάποδο </a:t>
            </a:r>
            <a:r>
              <a:rPr lang="en-US" sz="1800" dirty="0" smtClean="0"/>
              <a:t>PCA?)</a:t>
            </a:r>
            <a:endParaRPr lang="el-GR" sz="1800" dirty="0" smtClean="0"/>
          </a:p>
          <a:p>
            <a:endParaRPr lang="el-GR" sz="1800" dirty="0" smtClean="0"/>
          </a:p>
          <a:p>
            <a:r>
              <a:rPr lang="el-GR" sz="1800" dirty="0" smtClean="0"/>
              <a:t>Πως ξέρω αν η επιλογή μου για παραμετρικό ή μη παραμετρικό έλεγχο ήταν σωστή? (Εκ του αποτελέσματος???) </a:t>
            </a:r>
          </a:p>
          <a:p>
            <a:pPr marL="0" indent="0">
              <a:buNone/>
            </a:pPr>
            <a:endParaRPr lang="el-GR" sz="1800" dirty="0"/>
          </a:p>
          <a:p>
            <a:r>
              <a:rPr lang="el-GR" sz="1800" dirty="0" smtClean="0"/>
              <a:t>Εξαγωγή συνολικού συμπεράσματος  με επικαλυπτώμενα παράθυρα?</a:t>
            </a:r>
            <a:endParaRPr lang="en-US" sz="1800" dirty="0"/>
          </a:p>
        </p:txBody>
      </p:sp>
    </p:spTree>
    <p:extLst>
      <p:ext uri="{BB962C8B-B14F-4D97-AF65-F5344CB8AC3E}">
        <p14:creationId xmlns:p14="http://schemas.microsoft.com/office/powerpoint/2010/main" val="352896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l-GR" sz="1800" dirty="0" smtClean="0"/>
          </a:p>
          <a:p>
            <a:pPr marL="0" indent="0">
              <a:buNone/>
            </a:pPr>
            <a:endParaRPr lang="el-GR" sz="1800" dirty="0"/>
          </a:p>
          <a:p>
            <a:pPr marL="0" indent="0" algn="ctr">
              <a:buNone/>
            </a:pPr>
            <a:r>
              <a:rPr lang="el-GR" sz="2800" dirty="0" smtClean="0"/>
              <a:t>Ευχαριστούμε για την προσοχή σας!</a:t>
            </a:r>
            <a:endParaRPr lang="en-US" sz="2800" dirty="0"/>
          </a:p>
        </p:txBody>
      </p:sp>
    </p:spTree>
    <p:extLst>
      <p:ext uri="{BB962C8B-B14F-4D97-AF65-F5344CB8AC3E}">
        <p14:creationId xmlns:p14="http://schemas.microsoft.com/office/powerpoint/2010/main" val="1218880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8200"/>
            <a:ext cx="8229600" cy="4983163"/>
          </a:xfrm>
        </p:spPr>
        <p:txBody>
          <a:bodyPr>
            <a:normAutofit/>
          </a:bodyPr>
          <a:lstStyle/>
          <a:p>
            <a:pPr marL="0" indent="0">
              <a:buNone/>
            </a:pPr>
            <a:r>
              <a:rPr lang="el-GR" sz="1600" dirty="0" smtClean="0"/>
              <a:t>Μια πρώτη οπτική επαφή με τα δεδομένα</a:t>
            </a:r>
            <a:endParaRPr lang="en-US" sz="1600" dirty="0"/>
          </a:p>
        </p:txBody>
      </p:sp>
      <p:sp>
        <p:nvSpPr>
          <p:cNvPr id="4" name="TextBox 3"/>
          <p:cNvSpPr txBox="1"/>
          <p:nvPr/>
        </p:nvSpPr>
        <p:spPr>
          <a:xfrm>
            <a:off x="457200" y="381000"/>
            <a:ext cx="2590800" cy="523220"/>
          </a:xfrm>
          <a:prstGeom prst="rect">
            <a:avLst/>
          </a:prstGeom>
          <a:noFill/>
        </p:spPr>
        <p:txBody>
          <a:bodyPr wrap="square" rtlCol="0">
            <a:spAutoFit/>
          </a:bodyPr>
          <a:lstStyle/>
          <a:p>
            <a:r>
              <a:rPr lang="el-GR" sz="2800" dirty="0" smtClean="0"/>
              <a:t>Τα δεδομένα</a:t>
            </a:r>
          </a:p>
        </p:txBody>
      </p:sp>
      <p:pic>
        <p:nvPicPr>
          <p:cNvPr id="1026" name="Picture 2" descr="C:\Users\xx\Desktop\ergasiaD2\χρονοσειρες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28165"/>
            <a:ext cx="9695966"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081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135563"/>
              </a:xfrm>
            </p:spPr>
            <p:txBody>
              <a:bodyPr>
                <a:normAutofit/>
              </a:bodyPr>
              <a:lstStyle/>
              <a:p>
                <a:r>
                  <a:rPr lang="el-GR" sz="1800" dirty="0"/>
                  <a:t>Α</a:t>
                </a:r>
                <a:r>
                  <a:rPr lang="el-GR" sz="1800" dirty="0" smtClean="0"/>
                  <a:t>νάλυση 2ετίας </a:t>
                </a:r>
                <a:endParaRPr lang="en-US" sz="1800" dirty="0" smtClean="0"/>
              </a:p>
              <a:p>
                <a:pPr marL="0" indent="0">
                  <a:buNone/>
                </a:pPr>
                <a:endParaRPr lang="el-GR" sz="1800" dirty="0"/>
              </a:p>
              <a:p>
                <a:pPr marL="560070" lvl="1" indent="-285750"/>
                <a:r>
                  <a:rPr lang="el-GR" sz="1800" dirty="0" smtClean="0"/>
                  <a:t> 15 μη επικαλυπτόμενα παράθυρα 24 μηνών για τις χρονοσειρές που επιλέξαμε. </a:t>
                </a:r>
                <a:endParaRPr lang="en-US" sz="1800" dirty="0" smtClean="0"/>
              </a:p>
              <a:p>
                <a:pPr marL="274320" lvl="1" indent="0">
                  <a:buNone/>
                </a:pPr>
                <a:endParaRPr lang="el-GR" sz="1800" dirty="0" smtClean="0"/>
              </a:p>
              <a:p>
                <a:pPr marL="560070" lvl="1" indent="-285750"/>
                <a:r>
                  <a:rPr lang="el-GR" sz="1800" dirty="0"/>
                  <a:t>αρχικές χρονοσειρές των τιμών των αγαθών, χωρίς </a:t>
                </a:r>
                <a:r>
                  <a:rPr lang="el-GR" sz="1800" dirty="0" smtClean="0"/>
                  <a:t>προλεύκανση</a:t>
                </a:r>
              </a:p>
              <a:p>
                <a:pPr marL="560070" lvl="1" indent="-285750"/>
                <a:endParaRPr lang="en-US" sz="1800" dirty="0" smtClean="0"/>
              </a:p>
              <a:p>
                <a:pPr marL="560070" lvl="1" indent="-285750"/>
                <a:r>
                  <a:rPr lang="el-GR" sz="1800" dirty="0" smtClean="0"/>
                  <a:t>Ανάλυση με cross </a:t>
                </a:r>
                <a:r>
                  <a:rPr lang="el-GR" sz="1800" dirty="0"/>
                  <a:t>correlation, </a:t>
                </a:r>
                <a14:m>
                  <m:oMath xmlns:m="http://schemas.openxmlformats.org/officeDocument/2006/math">
                    <m:sSub>
                      <m:sSubPr>
                        <m:ctrlPr>
                          <a:rPr lang="en-US" sz="1800" i="1">
                            <a:latin typeface="Cambria Math"/>
                          </a:rPr>
                        </m:ctrlPr>
                      </m:sSubPr>
                      <m:e>
                        <m:r>
                          <a:rPr lang="en-US" sz="1800" i="1">
                            <a:latin typeface="Cambria Math"/>
                          </a:rPr>
                          <m:t>𝑟</m:t>
                        </m:r>
                      </m:e>
                      <m:sub>
                        <m:r>
                          <a:rPr lang="en-US" sz="1800" i="1">
                            <a:latin typeface="Cambria Math"/>
                          </a:rPr>
                          <m:t>𝑋𝑌</m:t>
                        </m:r>
                      </m:sub>
                    </m:sSub>
                    <m:r>
                      <a:rPr lang="en-US" sz="1800" i="1">
                        <a:latin typeface="Cambria Math"/>
                      </a:rPr>
                      <m:t>(</m:t>
                    </m:r>
                    <m:r>
                      <a:rPr lang="en-US" sz="1800" i="1">
                        <a:latin typeface="Cambria Math"/>
                      </a:rPr>
                      <m:t>𝜏</m:t>
                    </m:r>
                    <m:r>
                      <a:rPr lang="en-US" sz="1800" i="1">
                        <a:latin typeface="Cambria Math"/>
                      </a:rPr>
                      <m:t>)=</m:t>
                    </m:r>
                    <m:f>
                      <m:fPr>
                        <m:ctrlPr>
                          <a:rPr lang="en-US" sz="1800" i="1">
                            <a:latin typeface="Cambria Math"/>
                          </a:rPr>
                        </m:ctrlPr>
                      </m:fPr>
                      <m:num>
                        <m:sSub>
                          <m:sSubPr>
                            <m:ctrlPr>
                              <a:rPr lang="en-US" sz="1800" i="1">
                                <a:latin typeface="Cambria Math"/>
                              </a:rPr>
                            </m:ctrlPr>
                          </m:sSubPr>
                          <m:e>
                            <m:r>
                              <a:rPr lang="en-US" sz="1800" i="1">
                                <a:latin typeface="Cambria Math"/>
                              </a:rPr>
                              <m:t>𝑐</m:t>
                            </m:r>
                          </m:e>
                          <m:sub>
                            <m:r>
                              <a:rPr lang="en-US" sz="1800" i="1">
                                <a:latin typeface="Cambria Math"/>
                              </a:rPr>
                              <m:t>𝑋𝑌</m:t>
                            </m:r>
                          </m:sub>
                        </m:sSub>
                        <m:r>
                          <a:rPr lang="el-GR" sz="1800" i="1">
                            <a:latin typeface="Cambria Math"/>
                          </a:rPr>
                          <m:t>(</m:t>
                        </m:r>
                        <m:r>
                          <a:rPr lang="el-GR" sz="1800" i="1">
                            <a:latin typeface="Cambria Math"/>
                          </a:rPr>
                          <m:t>𝜏</m:t>
                        </m:r>
                        <m:r>
                          <a:rPr lang="el-GR" sz="1800" i="1">
                            <a:latin typeface="Cambria Math"/>
                          </a:rPr>
                          <m:t>)</m:t>
                        </m:r>
                      </m:num>
                      <m:den>
                        <m:sSub>
                          <m:sSubPr>
                            <m:ctrlPr>
                              <a:rPr lang="en-US" sz="1800" i="1">
                                <a:latin typeface="Cambria Math"/>
                              </a:rPr>
                            </m:ctrlPr>
                          </m:sSubPr>
                          <m:e>
                            <m:r>
                              <a:rPr lang="en-US" sz="1800" i="1">
                                <a:latin typeface="Cambria Math"/>
                              </a:rPr>
                              <m:t>𝑠</m:t>
                            </m:r>
                          </m:e>
                          <m:sub>
                            <m:r>
                              <a:rPr lang="en-US" sz="1800" i="1">
                                <a:latin typeface="Cambria Math"/>
                              </a:rPr>
                              <m:t>𝑋</m:t>
                            </m:r>
                          </m:sub>
                        </m:sSub>
                        <m:sSub>
                          <m:sSubPr>
                            <m:ctrlPr>
                              <a:rPr lang="en-US" sz="1800" i="1">
                                <a:latin typeface="Cambria Math"/>
                              </a:rPr>
                            </m:ctrlPr>
                          </m:sSubPr>
                          <m:e>
                            <m:r>
                              <a:rPr lang="el-GR" sz="1800" i="1">
                                <a:latin typeface="Cambria Math"/>
                              </a:rPr>
                              <m:t>𝑠</m:t>
                            </m:r>
                          </m:e>
                          <m:sub>
                            <m:r>
                              <a:rPr lang="en-US" sz="1800" i="1">
                                <a:latin typeface="Cambria Math"/>
                              </a:rPr>
                              <m:t>𝑌</m:t>
                            </m:r>
                          </m:sub>
                        </m:sSub>
                      </m:den>
                    </m:f>
                  </m:oMath>
                </a14:m>
                <a:r>
                  <a:rPr lang="el-GR" sz="1800" dirty="0" smtClean="0"/>
                  <a:t>, τ=0,1</a:t>
                </a:r>
              </a:p>
              <a:p>
                <a:pPr marL="560070" lvl="1" indent="-285750"/>
                <a:endParaRPr lang="en-US" sz="1800" dirty="0" smtClean="0"/>
              </a:p>
              <a:p>
                <a:pPr marL="560070" lvl="1" indent="-285750"/>
                <a:r>
                  <a:rPr lang="el-GR" sz="1800" dirty="0" smtClean="0"/>
                  <a:t>Παραμετρικός έλεγχος</a:t>
                </a:r>
              </a:p>
              <a:p>
                <a:pPr marL="560070" lvl="1" indent="-285750"/>
                <a:endParaRPr lang="en-US" sz="1800" dirty="0" smtClean="0"/>
              </a:p>
              <a:p>
                <a:pPr marL="560070" lvl="1" indent="-285750"/>
                <a:r>
                  <a:rPr lang="el-GR" sz="1800" dirty="0" smtClean="0"/>
                  <a:t>Πίνακες γειτνίασης</a:t>
                </a:r>
                <a:r>
                  <a:rPr lang="el-GR" sz="1800" dirty="0" smtClean="0">
                    <a:sym typeface="Wingdings" panose="05000000000000000000" pitchFamily="2" charset="2"/>
                  </a:rPr>
                  <a:t></a:t>
                </a:r>
                <a:r>
                  <a:rPr lang="en-US" sz="1800" dirty="0" err="1" smtClean="0">
                    <a:sym typeface="Wingdings" panose="05000000000000000000" pitchFamily="2" charset="2"/>
                  </a:rPr>
                  <a:t>colormaps</a:t>
                </a:r>
                <a:endParaRPr lang="el-GR" sz="1800" dirty="0" smtClean="0"/>
              </a:p>
              <a:p>
                <a:pPr marL="560070" lvl="1" indent="-285750"/>
                <a:endParaRPr lang="el-GR" sz="1400" dirty="0" smtClean="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135563"/>
              </a:xfrm>
              <a:blipFill rotWithShape="1">
                <a:blip r:embed="rId2"/>
                <a:stretch>
                  <a:fillRect l="-444" t="-594"/>
                </a:stretch>
              </a:blipFill>
            </p:spPr>
            <p:txBody>
              <a:bodyPr/>
              <a:lstStyle/>
              <a:p>
                <a:r>
                  <a:rPr lang="en-US">
                    <a:noFill/>
                  </a:rPr>
                  <a:t> </a:t>
                </a:r>
              </a:p>
            </p:txBody>
          </p:sp>
        </mc:Fallback>
      </mc:AlternateContent>
      <p:sp>
        <p:nvSpPr>
          <p:cNvPr id="5" name="TextBox 4"/>
          <p:cNvSpPr txBox="1"/>
          <p:nvPr/>
        </p:nvSpPr>
        <p:spPr>
          <a:xfrm>
            <a:off x="457200" y="381000"/>
            <a:ext cx="3124200" cy="523220"/>
          </a:xfrm>
          <a:prstGeom prst="rect">
            <a:avLst/>
          </a:prstGeom>
          <a:noFill/>
        </p:spPr>
        <p:txBody>
          <a:bodyPr wrap="square" rtlCol="0">
            <a:spAutoFit/>
          </a:bodyPr>
          <a:lstStyle/>
          <a:p>
            <a:r>
              <a:rPr lang="el-GR" sz="2800" dirty="0" smtClean="0"/>
              <a:t>Ανάλυση Διετίας</a:t>
            </a:r>
          </a:p>
        </p:txBody>
      </p:sp>
    </p:spTree>
    <p:extLst>
      <p:ext uri="{BB962C8B-B14F-4D97-AF65-F5344CB8AC3E}">
        <p14:creationId xmlns:p14="http://schemas.microsoft.com/office/powerpoint/2010/main" val="8719316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410200"/>
          </a:xfrm>
        </p:spPr>
        <p:txBody>
          <a:bodyPr>
            <a:normAutofit/>
          </a:bodyPr>
          <a:lstStyle/>
          <a:p>
            <a:r>
              <a:rPr lang="el-GR" sz="1800" dirty="0" smtClean="0"/>
              <a:t>τ=0 </a:t>
            </a:r>
            <a:r>
              <a:rPr lang="el-GR" sz="1800" dirty="0" smtClean="0">
                <a:sym typeface="Wingdings" panose="05000000000000000000" pitchFamily="2" charset="2"/>
              </a:rPr>
              <a:t> </a:t>
            </a:r>
            <a:r>
              <a:rPr lang="el-GR" sz="1800" dirty="0" smtClean="0"/>
              <a:t>συμμετρικοί </a:t>
            </a:r>
            <a:r>
              <a:rPr lang="en-US" sz="1800" dirty="0"/>
              <a:t>cross correlation matrices.</a:t>
            </a:r>
            <a:r>
              <a:rPr lang="el-GR" sz="1800" dirty="0"/>
              <a:t> </a:t>
            </a:r>
            <a:r>
              <a:rPr lang="el-GR" sz="1800" dirty="0" smtClean="0"/>
              <a:t> </a:t>
            </a:r>
          </a:p>
          <a:p>
            <a:r>
              <a:rPr lang="el-GR" sz="1800" dirty="0" smtClean="0"/>
              <a:t>τ=1</a:t>
            </a:r>
            <a:r>
              <a:rPr lang="el-GR" sz="1800" dirty="0" smtClean="0">
                <a:sym typeface="Wingdings" panose="05000000000000000000" pitchFamily="2" charset="2"/>
              </a:rPr>
              <a:t> μη συμμετρικοί </a:t>
            </a:r>
            <a:r>
              <a:rPr lang="en-US" sz="1800" dirty="0" smtClean="0">
                <a:sym typeface="Wingdings" panose="05000000000000000000" pitchFamily="2" charset="2"/>
              </a:rPr>
              <a:t>cross correlation matrices</a:t>
            </a:r>
            <a:endParaRPr lang="el-GR" sz="1800" dirty="0"/>
          </a:p>
          <a:p>
            <a:endParaRPr lang="el-GR" sz="1800" dirty="0" smtClean="0"/>
          </a:p>
          <a:p>
            <a:r>
              <a:rPr lang="el-GR" sz="1800" dirty="0" smtClean="0"/>
              <a:t>Πίνακες γειτνίασης για κάθε χρονικό παράθυρο | </a:t>
            </a:r>
            <a:r>
              <a:rPr lang="en-US" sz="1800" dirty="0" err="1" smtClean="0"/>
              <a:t>Colormap</a:t>
            </a:r>
            <a:endParaRPr lang="el-GR" sz="1800" dirty="0" smtClean="0"/>
          </a:p>
          <a:p>
            <a:endParaRPr lang="el-GR" sz="1800" dirty="0"/>
          </a:p>
          <a:p>
            <a:endParaRPr lang="en-US" sz="1800" dirty="0" smtClean="0"/>
          </a:p>
          <a:p>
            <a:r>
              <a:rPr lang="el-GR" sz="1800" dirty="0" smtClean="0"/>
              <a:t>Συγκεντρωτικές αθροιστικές κανονικοποιημένες συνδέσεις</a:t>
            </a:r>
          </a:p>
          <a:p>
            <a:endParaRPr lang="el-GR" sz="1800" dirty="0"/>
          </a:p>
          <a:p>
            <a:r>
              <a:rPr lang="el-GR" sz="1800" dirty="0" smtClean="0"/>
              <a:t>Επιλογή των συνδέσεων με συχνότητα εμφάνισης  &gt;50%</a:t>
            </a:r>
            <a:endParaRPr lang="en-US" sz="1800" dirty="0"/>
          </a:p>
          <a:p>
            <a:pPr marL="0" indent="0">
              <a:buNone/>
            </a:pPr>
            <a:r>
              <a:rPr lang="el-GR" sz="1800" dirty="0"/>
              <a:t> </a:t>
            </a:r>
            <a:endParaRPr lang="el-GR" sz="1800" dirty="0" smtClean="0"/>
          </a:p>
          <a:p>
            <a:pPr marL="0" indent="0">
              <a:buNone/>
            </a:pPr>
            <a:endParaRPr lang="el-GR" sz="1800" dirty="0" smtClean="0"/>
          </a:p>
          <a:p>
            <a:pPr marL="0" indent="0">
              <a:buNone/>
            </a:pPr>
            <a:endParaRPr lang="el-GR" sz="1800" dirty="0"/>
          </a:p>
          <a:p>
            <a:pPr marL="0" indent="0">
              <a:buNone/>
            </a:pPr>
            <a:r>
              <a:rPr lang="el-GR" sz="1800" dirty="0" smtClean="0"/>
              <a:t>Έτσι λοιπόν από το παρακάτω χρονικό παράθυρο που αντιστοιχεί στην πρώτη διετία προκείπτει το επόμενο </a:t>
            </a:r>
            <a:r>
              <a:rPr lang="en-US" sz="1800" dirty="0" err="1" smtClean="0"/>
              <a:t>colormap</a:t>
            </a:r>
            <a:endParaRPr lang="el-GR" sz="1800" dirty="0" smtClean="0"/>
          </a:p>
          <a:p>
            <a:pPr marL="0" indent="0">
              <a:buNone/>
            </a:pPr>
            <a:endParaRPr lang="el-GR" sz="1800" dirty="0"/>
          </a:p>
          <a:p>
            <a:pPr marL="0" indent="0">
              <a:buNone/>
            </a:pPr>
            <a:endParaRPr lang="el-GR" sz="1800" dirty="0" smtClean="0"/>
          </a:p>
          <a:p>
            <a:pPr marL="0" indent="0">
              <a:buNone/>
            </a:pPr>
            <a:endParaRPr lang="el-GR" sz="1800" dirty="0" smtClean="0"/>
          </a:p>
          <a:p>
            <a:pPr marL="0" indent="0">
              <a:buNone/>
            </a:pPr>
            <a:endParaRPr lang="el-GR" sz="1800" dirty="0"/>
          </a:p>
          <a:p>
            <a:pPr marL="0" indent="0">
              <a:buNone/>
            </a:pPr>
            <a:endParaRPr lang="en-US" sz="1800" dirty="0" smtClean="0"/>
          </a:p>
          <a:p>
            <a:pPr marL="0" indent="0">
              <a:buNone/>
            </a:pPr>
            <a:endParaRPr lang="en-US" sz="1800" dirty="0"/>
          </a:p>
        </p:txBody>
      </p:sp>
      <p:sp>
        <p:nvSpPr>
          <p:cNvPr id="4" name="TextBox 3"/>
          <p:cNvSpPr txBox="1"/>
          <p:nvPr/>
        </p:nvSpPr>
        <p:spPr>
          <a:xfrm>
            <a:off x="457200" y="315543"/>
            <a:ext cx="2743200" cy="523220"/>
          </a:xfrm>
          <a:prstGeom prst="rect">
            <a:avLst/>
          </a:prstGeom>
          <a:noFill/>
        </p:spPr>
        <p:txBody>
          <a:bodyPr wrap="square" rtlCol="0">
            <a:spAutoFit/>
          </a:bodyPr>
          <a:lstStyle/>
          <a:p>
            <a:r>
              <a:rPr lang="el-GR" sz="2800" dirty="0" smtClean="0"/>
              <a:t>Μεθοδολογία</a:t>
            </a:r>
            <a:r>
              <a:rPr lang="el-GR" dirty="0" smtClean="0"/>
              <a:t> </a:t>
            </a:r>
          </a:p>
        </p:txBody>
      </p:sp>
      <p:pic>
        <p:nvPicPr>
          <p:cNvPr id="1028" name="Picture 4" descr="C:\Users\xx\Desktop\ergasiaD2\CrossCorrelationT=0\1η2ετια.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95129"/>
            <a:ext cx="8810626" cy="67341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xx\Desktop\ergasiaD2\CrossCorrelationT=0\CroCorrT=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434" y="914400"/>
            <a:ext cx="6028558" cy="559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6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marL="0" indent="0">
              <a:buNone/>
            </a:pPr>
            <a:r>
              <a:rPr lang="el-GR" sz="1800" dirty="0" smtClean="0"/>
              <a:t>Έτσι λοιπόν προέκυψαν και τα 15 επόμενα παράθυρα</a:t>
            </a:r>
            <a:r>
              <a:rPr lang="en-US" sz="1800" dirty="0" smtClean="0"/>
              <a:t>.</a:t>
            </a:r>
          </a:p>
          <a:p>
            <a:pPr marL="0" indent="0">
              <a:buNone/>
            </a:pPr>
            <a:r>
              <a:rPr lang="el-GR" sz="1800" dirty="0" smtClean="0"/>
              <a:t>Η διαγώνιος δεν λαμβάνεται υπόψην.</a:t>
            </a:r>
          </a:p>
          <a:p>
            <a:pPr marL="0" indent="0">
              <a:buNone/>
            </a:pPr>
            <a:endParaRPr lang="el-GR" sz="1800" dirty="0" smtClean="0"/>
          </a:p>
          <a:p>
            <a:pPr marL="0" indent="0">
              <a:buNone/>
            </a:pPr>
            <a:endParaRPr lang="en-US" sz="1800" dirty="0"/>
          </a:p>
        </p:txBody>
      </p:sp>
      <p:sp>
        <p:nvSpPr>
          <p:cNvPr id="4" name="TextBox 3"/>
          <p:cNvSpPr txBox="1"/>
          <p:nvPr/>
        </p:nvSpPr>
        <p:spPr>
          <a:xfrm>
            <a:off x="452120" y="315543"/>
            <a:ext cx="3200400" cy="523220"/>
          </a:xfrm>
          <a:prstGeom prst="rect">
            <a:avLst/>
          </a:prstGeom>
          <a:noFill/>
        </p:spPr>
        <p:txBody>
          <a:bodyPr wrap="square" rtlCol="0">
            <a:spAutoFit/>
          </a:bodyPr>
          <a:lstStyle/>
          <a:p>
            <a:r>
              <a:rPr lang="el-GR" sz="2800" dirty="0" smtClean="0"/>
              <a:t>Τα αποτελέσματα</a:t>
            </a:r>
          </a:p>
        </p:txBody>
      </p:sp>
      <p:pic>
        <p:nvPicPr>
          <p:cNvPr id="1026" name="Picture 2" descr="C:\Users\xx\Desktop\ergasiaD2\CrossCorrelationT=0\CrossCor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628" y="1447800"/>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xx\Desktop\ergasiaD2\CrossCorrelationT=0\CrossCorr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628" y="1447800"/>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xx\Desktop\ergasiaD2\CrossCorrelationT=0\CrossCorr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9110" y="1447800"/>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xx\Desktop\ergasiaD2\CrossCorrelationT=0\CrossCorr0.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3592" y="1447800"/>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xx\Desktop\ergasiaD2\CrossCorrelationT=0\CrossCorr0.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4627" y="1447798"/>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xx\Desktop\ergasiaD2\CrossCorrelationT=0\CrossCorr0.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4627" y="1447797"/>
            <a:ext cx="4852987"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xx\Desktop\ergasiaD2\CrossCorrelationT=0\CrossCorr0.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3592" y="1447796"/>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xx\Desktop\ergasiaD2\CrossCorrelationT=0\CrossCorr0.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3592" y="1447795"/>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xx\Desktop\ergasiaD2\CrossCorrelationT=0\CrossCorr0.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3592" y="1447793"/>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xx\Desktop\ergasiaD2\CrossCorrelationT=0\CrossCorr0.10.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3592" y="1447792"/>
            <a:ext cx="4852988" cy="44084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xx\Desktop\ergasiaD2\CrossCorrelationT=0\CrossCorr0.1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3593" y="1447791"/>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xx\Desktop\ergasiaD2\CrossCorrelationT=0\CrossCorr0.12.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3593" y="1447801"/>
            <a:ext cx="4852987"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xx\Desktop\ergasiaD2\CrossCorrelationT=0\CrossCorr0.13.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12556" y="1447801"/>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xx\Desktop\ergasiaD2\CrossCorrelationT=0\CrossCorr0.14.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12556" y="1447790"/>
            <a:ext cx="4852988" cy="44084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xx\Desktop\ergasiaD2\CrossCorrelationT=0\CrossCorr0.15.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12556" y="1447801"/>
            <a:ext cx="4852988" cy="440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38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1"/>
            <a:ext cx="8229600" cy="2286000"/>
          </a:xfrm>
        </p:spPr>
        <p:txBody>
          <a:bodyPr>
            <a:normAutofit/>
          </a:bodyPr>
          <a:lstStyle/>
          <a:p>
            <a:pPr marL="0" indent="0">
              <a:buNone/>
            </a:pPr>
            <a:r>
              <a:rPr lang="el-GR" sz="1800" dirty="0" smtClean="0"/>
              <a:t>Φάνηκε ότι το πιο αραιό δίκτυο προέκυψε την 7</a:t>
            </a:r>
            <a:r>
              <a:rPr lang="el-GR" sz="1800" baseline="30000" dirty="0" smtClean="0"/>
              <a:t>η</a:t>
            </a:r>
            <a:r>
              <a:rPr lang="el-GR" sz="1800" dirty="0" smtClean="0"/>
              <a:t> διετία ενώ το πιο πυκνό για τη 14</a:t>
            </a:r>
            <a:r>
              <a:rPr lang="el-GR" sz="1800" baseline="30000" dirty="0" smtClean="0"/>
              <a:t>η</a:t>
            </a:r>
            <a:r>
              <a:rPr lang="el-GR" sz="1800" dirty="0" smtClean="0"/>
              <a:t>.</a:t>
            </a:r>
            <a:endParaRPr lang="en-US" sz="1800" dirty="0" smtClean="0"/>
          </a:p>
          <a:p>
            <a:pPr marL="0" indent="0">
              <a:buNone/>
            </a:pPr>
            <a:r>
              <a:rPr lang="el-GR" sz="1800" dirty="0" smtClean="0"/>
              <a:t>Θα το δουμε και γραφικά με γραφήματα κατασκευασμένα στην </a:t>
            </a:r>
            <a:r>
              <a:rPr lang="en-US" sz="1800" dirty="0" smtClean="0"/>
              <a:t>R</a:t>
            </a:r>
            <a:r>
              <a:rPr lang="el-GR" sz="1800" dirty="0" smtClean="0"/>
              <a:t>.</a:t>
            </a:r>
            <a:endParaRPr lang="en-US" sz="1800" dirty="0" smtClean="0"/>
          </a:p>
          <a:p>
            <a:pPr marL="0" indent="0">
              <a:buNone/>
            </a:pPr>
            <a:endParaRPr lang="en-US" sz="1800" dirty="0"/>
          </a:p>
          <a:p>
            <a:pPr marL="0" indent="0">
              <a:buNone/>
            </a:pPr>
            <a:endParaRPr lang="en-US" sz="1800" dirty="0"/>
          </a:p>
        </p:txBody>
      </p:sp>
      <p:sp>
        <p:nvSpPr>
          <p:cNvPr id="4" name="TextBox 3"/>
          <p:cNvSpPr txBox="1"/>
          <p:nvPr/>
        </p:nvSpPr>
        <p:spPr>
          <a:xfrm>
            <a:off x="457200" y="315543"/>
            <a:ext cx="2915304" cy="523220"/>
          </a:xfrm>
          <a:prstGeom prst="rect">
            <a:avLst/>
          </a:prstGeom>
          <a:noFill/>
        </p:spPr>
        <p:txBody>
          <a:bodyPr wrap="square" rtlCol="0">
            <a:spAutoFit/>
          </a:bodyPr>
          <a:lstStyle/>
          <a:p>
            <a:r>
              <a:rPr lang="el-GR" sz="2800" dirty="0" smtClean="0"/>
              <a:t>Τα αποτελέσματα</a:t>
            </a:r>
          </a:p>
        </p:txBody>
      </p:sp>
      <p:pic>
        <p:nvPicPr>
          <p:cNvPr id="3074" name="Picture 2" descr="C:\Users\xx\Desktop\ergasiaD2\CrossCorrelationT=0\CroCorrT=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32" y="1905000"/>
            <a:ext cx="2957513" cy="291941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xx\Desktop\ergasiaD2\CrossCorrelationT=0\7thwind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239" y="1752600"/>
            <a:ext cx="5735637" cy="46672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xx\Desktop\ergasiaD2\CrossCorrelationT=0\CroCorrT=0.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33" y="1905000"/>
            <a:ext cx="2957512" cy="29876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xx\Desktop\ergasiaD2\CrossCorrelationT=0\14wind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504" y="1752600"/>
            <a:ext cx="5735637" cy="4667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 y="5715000"/>
            <a:ext cx="8376076" cy="923330"/>
          </a:xfrm>
          <a:prstGeom prst="rect">
            <a:avLst/>
          </a:prstGeom>
          <a:solidFill>
            <a:schemeClr val="accent1"/>
          </a:solidFill>
        </p:spPr>
        <p:txBody>
          <a:bodyPr wrap="none" rtlCol="0">
            <a:spAutoFit/>
          </a:bodyPr>
          <a:lstStyle/>
          <a:p>
            <a:r>
              <a:rPr lang="el-GR" dirty="0" smtClean="0">
                <a:solidFill>
                  <a:schemeClr val="bg1"/>
                </a:solidFill>
              </a:rPr>
              <a:t>Είναι φανερό λοιπόν ότι οι αλλαγές που προκύπτουν στο δίκτυο ανά διετία </a:t>
            </a:r>
          </a:p>
          <a:p>
            <a:r>
              <a:rPr lang="el-GR" dirty="0" smtClean="0">
                <a:solidFill>
                  <a:schemeClr val="bg1"/>
                </a:solidFill>
              </a:rPr>
              <a:t>μπορεί να είναι πραγματικά μεγάλες και το δίκτυο από </a:t>
            </a:r>
            <a:r>
              <a:rPr lang="en-US" dirty="0" smtClean="0">
                <a:solidFill>
                  <a:schemeClr val="bg1"/>
                </a:solidFill>
              </a:rPr>
              <a:t>sparse </a:t>
            </a:r>
            <a:r>
              <a:rPr lang="el-GR" dirty="0" smtClean="0">
                <a:solidFill>
                  <a:schemeClr val="bg1"/>
                </a:solidFill>
              </a:rPr>
              <a:t>να μετατρέπεται σχεδόν</a:t>
            </a:r>
          </a:p>
          <a:p>
            <a:r>
              <a:rPr lang="el-GR" dirty="0" smtClean="0">
                <a:solidFill>
                  <a:schemeClr val="bg1"/>
                </a:solidFill>
              </a:rPr>
              <a:t>σε </a:t>
            </a:r>
            <a:r>
              <a:rPr lang="en-US" dirty="0" smtClean="0">
                <a:solidFill>
                  <a:schemeClr val="bg1"/>
                </a:solidFill>
              </a:rPr>
              <a:t>fully </a:t>
            </a:r>
            <a:r>
              <a:rPr lang="en-US" dirty="0" err="1" smtClean="0">
                <a:solidFill>
                  <a:schemeClr val="bg1"/>
                </a:solidFill>
              </a:rPr>
              <a:t>connented</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77007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par>
                                <p:cTn id="20" presetID="42" presetClass="exit" presetSubtype="0" fill="hold" nodeType="withEffect">
                                  <p:stCondLst>
                                    <p:cond delay="0"/>
                                  </p:stCondLst>
                                  <p:childTnLst>
                                    <p:animEffect transition="out" filter="fade">
                                      <p:cBhvr>
                                        <p:cTn id="21" dur="1000"/>
                                        <p:tgtEl>
                                          <p:spTgt spid="3075"/>
                                        </p:tgtEl>
                                      </p:cBhvr>
                                    </p:animEffect>
                                    <p:anim calcmode="lin" valueType="num">
                                      <p:cBhvr>
                                        <p:cTn id="22" dur="1000"/>
                                        <p:tgtEl>
                                          <p:spTgt spid="3075"/>
                                        </p:tgtEl>
                                        <p:attrNameLst>
                                          <p:attrName>ppt_x</p:attrName>
                                        </p:attrNameLst>
                                      </p:cBhvr>
                                      <p:tavLst>
                                        <p:tav tm="0">
                                          <p:val>
                                            <p:strVal val="ppt_x"/>
                                          </p:val>
                                        </p:tav>
                                        <p:tav tm="100000">
                                          <p:val>
                                            <p:strVal val="ppt_x"/>
                                          </p:val>
                                        </p:tav>
                                      </p:tavLst>
                                    </p:anim>
                                    <p:anim calcmode="lin" valueType="num">
                                      <p:cBhvr>
                                        <p:cTn id="23" dur="1000"/>
                                        <p:tgtEl>
                                          <p:spTgt spid="3075"/>
                                        </p:tgtEl>
                                        <p:attrNameLst>
                                          <p:attrName>ppt_y</p:attrName>
                                        </p:attrNameLst>
                                      </p:cBhvr>
                                      <p:tavLst>
                                        <p:tav tm="0">
                                          <p:val>
                                            <p:strVal val="ppt_y"/>
                                          </p:val>
                                        </p:tav>
                                        <p:tav tm="100000">
                                          <p:val>
                                            <p:strVal val="ppt_y+.1"/>
                                          </p:val>
                                        </p:tav>
                                      </p:tavLst>
                                    </p:anim>
                                    <p:set>
                                      <p:cBhvr>
                                        <p:cTn id="24" dur="1" fill="hold">
                                          <p:stCondLst>
                                            <p:cond delay="999"/>
                                          </p:stCondLst>
                                        </p:cTn>
                                        <p:tgtEl>
                                          <p:spTgt spid="307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077"/>
                                        </p:tgtEl>
                                        <p:attrNameLst>
                                          <p:attrName>style.visibility</p:attrName>
                                        </p:attrNameLst>
                                      </p:cBhvr>
                                      <p:to>
                                        <p:strVal val="visible"/>
                                      </p:to>
                                    </p:set>
                                    <p:animEffect transition="in" filter="fade">
                                      <p:cBhvr>
                                        <p:cTn id="29" dur="1000"/>
                                        <p:tgtEl>
                                          <p:spTgt spid="3077"/>
                                        </p:tgtEl>
                                      </p:cBhvr>
                                    </p:animEffect>
                                    <p:anim calcmode="lin" valueType="num">
                                      <p:cBhvr>
                                        <p:cTn id="30" dur="1000" fill="hold"/>
                                        <p:tgtEl>
                                          <p:spTgt spid="3077"/>
                                        </p:tgtEl>
                                        <p:attrNameLst>
                                          <p:attrName>ppt_x</p:attrName>
                                        </p:attrNameLst>
                                      </p:cBhvr>
                                      <p:tavLst>
                                        <p:tav tm="0">
                                          <p:val>
                                            <p:strVal val="#ppt_x"/>
                                          </p:val>
                                        </p:tav>
                                        <p:tav tm="100000">
                                          <p:val>
                                            <p:strVal val="#ppt_x"/>
                                          </p:val>
                                        </p:tav>
                                      </p:tavLst>
                                    </p:anim>
                                    <p:anim calcmode="lin" valueType="num">
                                      <p:cBhvr>
                                        <p:cTn id="31" dur="1000" fill="hold"/>
                                        <p:tgtEl>
                                          <p:spTgt spid="307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Thatch">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5076</TotalTime>
  <Words>2002</Words>
  <Application>Microsoft Office PowerPoint</Application>
  <PresentationFormat>On-screen Show (4:3)</PresentationFormat>
  <Paragraphs>292</Paragraphs>
  <Slides>42</Slides>
  <Notes>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Thatch</vt:lpstr>
      <vt:lpstr>PowerPoint Presentation</vt:lpstr>
      <vt:lpstr>PowerPoint Presentation</vt:lpstr>
      <vt:lpstr>Εργαλεία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Διαδικασία μη παραμετρικού ελέγχου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Ερωτήσεις</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xx</dc:creator>
  <cp:lastModifiedBy>xx</cp:lastModifiedBy>
  <cp:revision>172</cp:revision>
  <dcterms:created xsi:type="dcterms:W3CDTF">2018-01-20T09:59:26Z</dcterms:created>
  <dcterms:modified xsi:type="dcterms:W3CDTF">2018-02-07T09:55:32Z</dcterms:modified>
</cp:coreProperties>
</file>